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Gill Sans"/>
      <p:regular r:id="rId12"/>
      <p:bold r:id="rId13"/>
    </p:embeddedFont>
    <p:embeddedFont>
      <p:font typeface="Open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iyoam7wULTWsxuTv0vTmmNK5Kz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GillSans-bold.fntdata"/><Relationship Id="rId12" Type="http://schemas.openxmlformats.org/officeDocument/2006/relationships/font" Target="fonts/GillSan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penSans-bold.fntdata"/><Relationship Id="rId14" Type="http://schemas.openxmlformats.org/officeDocument/2006/relationships/font" Target="fonts/OpenSans-regular.fntdata"/><Relationship Id="rId17" Type="http://schemas.openxmlformats.org/officeDocument/2006/relationships/font" Target="fonts/OpenSans-boldItalic.fntdata"/><Relationship Id="rId16" Type="http://schemas.openxmlformats.org/officeDocument/2006/relationships/font" Target="fonts/Open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ill Sans"/>
              <a:buNone/>
              <a:defRPr b="1" i="0" sz="6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7" name="Google Shape;17;p9"/>
          <p:cNvCxnSpPr/>
          <p:nvPr/>
        </p:nvCxnSpPr>
        <p:spPr>
          <a:xfrm>
            <a:off x="715890" y="1114050"/>
            <a:ext cx="0" cy="5735637"/>
          </a:xfrm>
          <a:prstGeom prst="straightConnector1">
            <a:avLst/>
          </a:prstGeom>
          <a:noFill/>
          <a:ln cap="sq" cmpd="sng" w="25400">
            <a:solidFill>
              <a:schemeClr val="accent2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83" name="Google Shape;83;p18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cap="sq" cmpd="sng" w="25400">
            <a:solidFill>
              <a:schemeClr val="accent2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90" name="Google Shape;90;p19"/>
          <p:cNvCxnSpPr/>
          <p:nvPr/>
        </p:nvCxnSpPr>
        <p:spPr>
          <a:xfrm flipH="1" rot="10800000">
            <a:off x="8313" y="261865"/>
            <a:ext cx="11353802" cy="1"/>
          </a:xfrm>
          <a:prstGeom prst="straightConnector1">
            <a:avLst/>
          </a:prstGeom>
          <a:noFill/>
          <a:ln cap="sq" cmpd="sng" w="25400">
            <a:solidFill>
              <a:schemeClr val="accent2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24" name="Google Shape;24;p10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cap="sq" cmpd="sng" w="25400">
            <a:solidFill>
              <a:schemeClr val="accent2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ill Sans"/>
              <a:buNone/>
              <a:defRPr b="1" i="0" sz="6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31" name="Google Shape;31;p11"/>
          <p:cNvCxnSpPr/>
          <p:nvPr/>
        </p:nvCxnSpPr>
        <p:spPr>
          <a:xfrm>
            <a:off x="715890" y="1701425"/>
            <a:ext cx="0" cy="5148262"/>
          </a:xfrm>
          <a:prstGeom prst="straightConnector1">
            <a:avLst/>
          </a:prstGeom>
          <a:noFill/>
          <a:ln cap="sq" cmpd="sng" w="25400">
            <a:solidFill>
              <a:schemeClr val="accent2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39" name="Google Shape;39;p12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cap="sq" cmpd="sng" w="25400">
            <a:solidFill>
              <a:schemeClr val="accent2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49" name="Google Shape;49;p13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cap="sq" cmpd="sng" w="25400">
            <a:solidFill>
              <a:schemeClr val="accent2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55" name="Google Shape;55;p14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cap="sq" cmpd="sng" w="25400">
            <a:solidFill>
              <a:schemeClr val="accent2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60" name="Google Shape;60;p15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cap="sq" cmpd="sng" w="25400">
            <a:solidFill>
              <a:schemeClr val="accent2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68" name="Google Shape;68;p16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cap="sq" cmpd="sng" w="25400">
            <a:solidFill>
              <a:schemeClr val="accent2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76" name="Google Shape;76;p17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cap="sq" cmpd="sng" w="25400">
            <a:solidFill>
              <a:schemeClr val="accent2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ill Sans"/>
              <a:buNone/>
              <a:defRPr b="0" i="0" sz="4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3474359" y="583345"/>
            <a:ext cx="139039" cy="139039"/>
          </a:xfrm>
          <a:custGeom>
            <a:rect b="b" l="l" r="r" t="t"/>
            <a:pathLst>
              <a:path extrusionOk="0" h="139039" w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3833139" y="812640"/>
            <a:ext cx="91138" cy="91138"/>
          </a:xfrm>
          <a:custGeom>
            <a:rect b="b" l="l" r="r" t="t"/>
            <a:pathLst>
              <a:path extrusionOk="0" h="91138" w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3458819" y="1037066"/>
            <a:ext cx="127714" cy="127714"/>
          </a:xfrm>
          <a:custGeom>
            <a:rect b="b" l="l" r="r" t="t"/>
            <a:pathLst>
              <a:path extrusionOk="0" h="127714" w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0" name="Google Shape;100;p1"/>
          <p:cNvCxnSpPr/>
          <p:nvPr/>
        </p:nvCxnSpPr>
        <p:spPr>
          <a:xfrm>
            <a:off x="856114" y="3503032"/>
            <a:ext cx="0" cy="3346090"/>
          </a:xfrm>
          <a:prstGeom prst="straightConnector1">
            <a:avLst/>
          </a:prstGeom>
          <a:noFill/>
          <a:ln cap="sq" cmpd="sng" w="25400">
            <a:solidFill>
              <a:schemeClr val="lt1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101" name="Google Shape;101;p1"/>
          <p:cNvSpPr/>
          <p:nvPr/>
        </p:nvSpPr>
        <p:spPr>
          <a:xfrm>
            <a:off x="10836425" y="5636680"/>
            <a:ext cx="151536" cy="151536"/>
          </a:xfrm>
          <a:custGeom>
            <a:rect b="b" l="l" r="r" t="t"/>
            <a:pathLst>
              <a:path extrusionOk="0" h="151536" w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11245175" y="6096759"/>
            <a:ext cx="108625" cy="108625"/>
          </a:xfrm>
          <a:custGeom>
            <a:rect b="b" l="l" r="r" t="t"/>
            <a:pathLst>
              <a:path extrusionOk="0" h="108625" w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10554288" y="6238029"/>
            <a:ext cx="95759" cy="95759"/>
          </a:xfrm>
          <a:custGeom>
            <a:rect b="b" l="l" r="r" t="t"/>
            <a:pathLst>
              <a:path extrusionOk="0" h="95759" w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一張含有 服裝, 戶外, 人員, 天空 的圖片&#10;&#10;自動產生的描述" id="104" name="Google Shape;10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7067" y="1305729"/>
            <a:ext cx="4869202" cy="365190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"/>
          <p:cNvSpPr txBox="1"/>
          <p:nvPr/>
        </p:nvSpPr>
        <p:spPr>
          <a:xfrm>
            <a:off x="1011010" y="5198328"/>
            <a:ext cx="480131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張家瑄</a:t>
            </a:r>
            <a:br>
              <a:rPr b="1" i="0" lang="zh-TW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zh-TW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國立中山大學化學系中文組 114級(大二)</a:t>
            </a:r>
            <a:endParaRPr b="1"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6345732" y="800835"/>
            <a:ext cx="5846268" cy="4790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簡介</a:t>
            </a:r>
            <a:endParaRPr b="1" i="0" sz="3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i="0" lang="zh-TW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新北市新店高中</a:t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i="0" lang="zh-TW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個人申請錄取國立中山大學化學系</a:t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i="0" lang="zh-TW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大一下排名：5/41、GPA：4.01/4.3</a:t>
            </a:r>
            <a:endParaRPr/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i="0" lang="zh-TW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大二上排名：4/52、GPA：4.16/4.3</a:t>
            </a:r>
            <a:endParaRPr/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i="0" lang="zh-TW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勁舞社教學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3474359" y="583345"/>
            <a:ext cx="139039" cy="139039"/>
          </a:xfrm>
          <a:custGeom>
            <a:rect b="b" l="l" r="r" t="t"/>
            <a:pathLst>
              <a:path extrusionOk="0" h="139039" w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3833139" y="812640"/>
            <a:ext cx="91138" cy="91138"/>
          </a:xfrm>
          <a:custGeom>
            <a:rect b="b" l="l" r="r" t="t"/>
            <a:pathLst>
              <a:path extrusionOk="0" h="91138" w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3458819" y="1037066"/>
            <a:ext cx="127714" cy="127714"/>
          </a:xfrm>
          <a:custGeom>
            <a:rect b="b" l="l" r="r" t="t"/>
            <a:pathLst>
              <a:path extrusionOk="0" h="127714" w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6" name="Google Shape;116;p2"/>
          <p:cNvCxnSpPr/>
          <p:nvPr/>
        </p:nvCxnSpPr>
        <p:spPr>
          <a:xfrm>
            <a:off x="856114" y="3503032"/>
            <a:ext cx="0" cy="3346090"/>
          </a:xfrm>
          <a:prstGeom prst="straightConnector1">
            <a:avLst/>
          </a:prstGeom>
          <a:noFill/>
          <a:ln cap="sq" cmpd="sng" w="25400">
            <a:solidFill>
              <a:schemeClr val="lt1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117" name="Google Shape;117;p2"/>
          <p:cNvSpPr/>
          <p:nvPr/>
        </p:nvSpPr>
        <p:spPr>
          <a:xfrm>
            <a:off x="10836425" y="5636680"/>
            <a:ext cx="151536" cy="151536"/>
          </a:xfrm>
          <a:custGeom>
            <a:rect b="b" l="l" r="r" t="t"/>
            <a:pathLst>
              <a:path extrusionOk="0" h="151536" w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11245175" y="6096759"/>
            <a:ext cx="108625" cy="108625"/>
          </a:xfrm>
          <a:custGeom>
            <a:rect b="b" l="l" r="r" t="t"/>
            <a:pathLst>
              <a:path extrusionOk="0" h="108625" w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10554288" y="6238029"/>
            <a:ext cx="95759" cy="95759"/>
          </a:xfrm>
          <a:custGeom>
            <a:rect b="b" l="l" r="r" t="t"/>
            <a:pathLst>
              <a:path extrusionOk="0" h="95759" w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2824835" y="333783"/>
            <a:ext cx="634019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48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為甚麼選擇中山大學？</a:t>
            </a:r>
            <a:endParaRPr/>
          </a:p>
        </p:txBody>
      </p:sp>
      <p:sp>
        <p:nvSpPr>
          <p:cNvPr id="121" name="Google Shape;121;p2"/>
          <p:cNvSpPr txBox="1"/>
          <p:nvPr/>
        </p:nvSpPr>
        <p:spPr>
          <a:xfrm>
            <a:off x="1516153" y="1937857"/>
            <a:ext cx="4782078" cy="3816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i="0" lang="zh-TW" sz="28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社團選擇多</a:t>
            </a:r>
            <a:endParaRPr b="1" i="0" sz="2800" u="none" cap="none" strike="noStrik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i="0" lang="zh-TW" sz="28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體育課有潛水、風帆等課程</a:t>
            </a:r>
            <a:endParaRPr b="1" i="0" sz="2800" u="none" cap="none" strike="noStrik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i="0" lang="zh-TW" sz="28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師資優異、教學資源豐富</a:t>
            </a:r>
            <a:endParaRPr b="1" i="0" sz="2800" u="none" cap="none" strike="noStrik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1" i="0" lang="zh-TW" sz="2800" u="none" cap="none" strike="noStrike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全台灣最漂亮的宿舍風景</a:t>
            </a:r>
            <a:endParaRPr b="1" i="0" sz="2800" u="none" cap="none" strike="noStrike">
              <a:solidFill>
                <a:srgbClr val="C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一張含有 雲, 戶外, 天空, 大自然 的圖片&#10;&#10;自動產生的描述" id="122" name="Google Shape;12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3533" y="1749307"/>
            <a:ext cx="5183164" cy="38873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服裝, 人員, 劇院, 微笑 的圖片&#10;&#10;自動產生的描述" id="123" name="Google Shape;12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1211" y="2029304"/>
            <a:ext cx="5307807" cy="3543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3474359" y="583345"/>
            <a:ext cx="139039" cy="139039"/>
          </a:xfrm>
          <a:custGeom>
            <a:rect b="b" l="l" r="r" t="t"/>
            <a:pathLst>
              <a:path extrusionOk="0" h="139039" w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3833139" y="812640"/>
            <a:ext cx="91138" cy="91138"/>
          </a:xfrm>
          <a:custGeom>
            <a:rect b="b" l="l" r="r" t="t"/>
            <a:pathLst>
              <a:path extrusionOk="0" h="91138" w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3458819" y="1037066"/>
            <a:ext cx="127714" cy="127714"/>
          </a:xfrm>
          <a:custGeom>
            <a:rect b="b" l="l" r="r" t="t"/>
            <a:pathLst>
              <a:path extrusionOk="0" h="127714" w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3" name="Google Shape;133;p3"/>
          <p:cNvCxnSpPr/>
          <p:nvPr/>
        </p:nvCxnSpPr>
        <p:spPr>
          <a:xfrm>
            <a:off x="856114" y="3503032"/>
            <a:ext cx="0" cy="3346090"/>
          </a:xfrm>
          <a:prstGeom prst="straightConnector1">
            <a:avLst/>
          </a:prstGeom>
          <a:noFill/>
          <a:ln cap="sq" cmpd="sng" w="25400">
            <a:solidFill>
              <a:schemeClr val="lt1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134" name="Google Shape;134;p3"/>
          <p:cNvSpPr/>
          <p:nvPr/>
        </p:nvSpPr>
        <p:spPr>
          <a:xfrm>
            <a:off x="10836425" y="5636680"/>
            <a:ext cx="151536" cy="151536"/>
          </a:xfrm>
          <a:custGeom>
            <a:rect b="b" l="l" r="r" t="t"/>
            <a:pathLst>
              <a:path extrusionOk="0" h="151536" w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p3"/>
          <p:cNvSpPr/>
          <p:nvPr/>
        </p:nvSpPr>
        <p:spPr>
          <a:xfrm>
            <a:off x="11245175" y="6096759"/>
            <a:ext cx="108625" cy="108625"/>
          </a:xfrm>
          <a:custGeom>
            <a:rect b="b" l="l" r="r" t="t"/>
            <a:pathLst>
              <a:path extrusionOk="0" h="108625" w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10554288" y="6238029"/>
            <a:ext cx="95759" cy="95759"/>
          </a:xfrm>
          <a:custGeom>
            <a:rect b="b" l="l" r="r" t="t"/>
            <a:pathLst>
              <a:path extrusionOk="0" h="95759" w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3132613" y="333783"/>
            <a:ext cx="572464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48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為甚麼選擇化學系？</a:t>
            </a:r>
            <a:endParaRPr/>
          </a:p>
        </p:txBody>
      </p:sp>
      <p:sp>
        <p:nvSpPr>
          <p:cNvPr id="138" name="Google Shape;138;p3"/>
          <p:cNvSpPr txBox="1"/>
          <p:nvPr/>
        </p:nvSpPr>
        <p:spPr>
          <a:xfrm>
            <a:off x="1393702" y="2228997"/>
            <a:ext cx="4782078" cy="25480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i="0" lang="zh-TW" sz="28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高中時做過科展</a:t>
            </a:r>
            <a:endParaRPr b="1" i="0" sz="2800" u="none" cap="none" strike="noStrik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i="0" lang="zh-TW" sz="28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對化學有興趣、喜歡做實驗</a:t>
            </a:r>
            <a:endParaRPr b="1" i="0" sz="2800" u="none" cap="none" strike="noStrik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i="0" lang="zh-TW" sz="28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未來出路廣</a:t>
            </a:r>
            <a:endParaRPr b="1" i="0" sz="2800" u="none" cap="none" strike="noStrik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39" name="Google Shape;139;p3"/>
          <p:cNvPicPr preferRelativeResize="0"/>
          <p:nvPr/>
        </p:nvPicPr>
        <p:blipFill rotWithShape="1">
          <a:blip r:embed="rId3">
            <a:alphaModFix/>
          </a:blip>
          <a:srcRect b="0" l="0" r="54809" t="39"/>
          <a:stretch/>
        </p:blipFill>
        <p:spPr>
          <a:xfrm>
            <a:off x="6713367" y="1809283"/>
            <a:ext cx="4666589" cy="4287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3474359" y="583345"/>
            <a:ext cx="139039" cy="139039"/>
          </a:xfrm>
          <a:custGeom>
            <a:rect b="b" l="l" r="r" t="t"/>
            <a:pathLst>
              <a:path extrusionOk="0" h="139039" w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3833139" y="812640"/>
            <a:ext cx="91138" cy="91138"/>
          </a:xfrm>
          <a:custGeom>
            <a:rect b="b" l="l" r="r" t="t"/>
            <a:pathLst>
              <a:path extrusionOk="0" h="91138" w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3458819" y="1037066"/>
            <a:ext cx="127714" cy="127714"/>
          </a:xfrm>
          <a:custGeom>
            <a:rect b="b" l="l" r="r" t="t"/>
            <a:pathLst>
              <a:path extrusionOk="0" h="127714" w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49" name="Google Shape;149;p4"/>
          <p:cNvCxnSpPr/>
          <p:nvPr/>
        </p:nvCxnSpPr>
        <p:spPr>
          <a:xfrm>
            <a:off x="856114" y="3503032"/>
            <a:ext cx="0" cy="3346090"/>
          </a:xfrm>
          <a:prstGeom prst="straightConnector1">
            <a:avLst/>
          </a:prstGeom>
          <a:noFill/>
          <a:ln cap="sq" cmpd="sng" w="25400">
            <a:solidFill>
              <a:schemeClr val="lt1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150" name="Google Shape;150;p4"/>
          <p:cNvSpPr/>
          <p:nvPr/>
        </p:nvSpPr>
        <p:spPr>
          <a:xfrm>
            <a:off x="10836425" y="5636680"/>
            <a:ext cx="151536" cy="151536"/>
          </a:xfrm>
          <a:custGeom>
            <a:rect b="b" l="l" r="r" t="t"/>
            <a:pathLst>
              <a:path extrusionOk="0" h="151536" w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11245175" y="6096759"/>
            <a:ext cx="108625" cy="108625"/>
          </a:xfrm>
          <a:custGeom>
            <a:rect b="b" l="l" r="r" t="t"/>
            <a:pathLst>
              <a:path extrusionOk="0" h="108625" w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10554288" y="6238029"/>
            <a:ext cx="95759" cy="95759"/>
          </a:xfrm>
          <a:custGeom>
            <a:rect b="b" l="l" r="r" t="t"/>
            <a:pathLst>
              <a:path extrusionOk="0" h="95759" w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" name="Google Shape;153;p4"/>
          <p:cNvSpPr txBox="1"/>
          <p:nvPr/>
        </p:nvSpPr>
        <p:spPr>
          <a:xfrm>
            <a:off x="3748170" y="333783"/>
            <a:ext cx="449353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48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化學系四大主科</a:t>
            </a:r>
            <a:endParaRPr/>
          </a:p>
        </p:txBody>
      </p:sp>
      <p:sp>
        <p:nvSpPr>
          <p:cNvPr id="154" name="Google Shape;154;p4"/>
          <p:cNvSpPr txBox="1"/>
          <p:nvPr/>
        </p:nvSpPr>
        <p:spPr>
          <a:xfrm>
            <a:off x="1498717" y="2069512"/>
            <a:ext cx="2114681" cy="3883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1" i="0" lang="zh-TW" sz="32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有機化學</a:t>
            </a:r>
            <a:endParaRPr b="1" i="0" sz="3200" u="none" cap="none" strike="noStrik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1" i="0" lang="zh-TW" sz="32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無機化學</a:t>
            </a:r>
            <a:endParaRPr b="1" i="0" sz="3200" u="none" cap="none" strike="noStrik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1" i="0" lang="zh-TW" sz="32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分析化學</a:t>
            </a:r>
            <a:endParaRPr b="1" i="0" sz="3200" u="none" cap="none" strike="noStrik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1" i="0" lang="zh-TW" sz="32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物理化學</a:t>
            </a:r>
            <a:endParaRPr/>
          </a:p>
        </p:txBody>
      </p:sp>
      <p:cxnSp>
        <p:nvCxnSpPr>
          <p:cNvPr id="155" name="Google Shape;155;p4"/>
          <p:cNvCxnSpPr/>
          <p:nvPr/>
        </p:nvCxnSpPr>
        <p:spPr>
          <a:xfrm>
            <a:off x="3676152" y="2734236"/>
            <a:ext cx="3190813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6" name="Google Shape;156;p4"/>
          <p:cNvSpPr txBox="1"/>
          <p:nvPr/>
        </p:nvSpPr>
        <p:spPr>
          <a:xfrm>
            <a:off x="7049980" y="2441848"/>
            <a:ext cx="223651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32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藥廠、傳產</a:t>
            </a:r>
            <a:endParaRPr/>
          </a:p>
        </p:txBody>
      </p:sp>
      <p:cxnSp>
        <p:nvCxnSpPr>
          <p:cNvPr id="157" name="Google Shape;157;p4"/>
          <p:cNvCxnSpPr/>
          <p:nvPr/>
        </p:nvCxnSpPr>
        <p:spPr>
          <a:xfrm>
            <a:off x="3676152" y="3711389"/>
            <a:ext cx="3190813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8" name="Google Shape;158;p4"/>
          <p:cNvSpPr txBox="1"/>
          <p:nvPr/>
        </p:nvSpPr>
        <p:spPr>
          <a:xfrm>
            <a:off x="7049980" y="3419001"/>
            <a:ext cx="223651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半導體材料</a:t>
            </a:r>
            <a:endParaRPr/>
          </a:p>
        </p:txBody>
      </p:sp>
      <p:cxnSp>
        <p:nvCxnSpPr>
          <p:cNvPr id="159" name="Google Shape;159;p4"/>
          <p:cNvCxnSpPr/>
          <p:nvPr/>
        </p:nvCxnSpPr>
        <p:spPr>
          <a:xfrm>
            <a:off x="3676152" y="4634753"/>
            <a:ext cx="3190813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60" name="Google Shape;160;p4"/>
          <p:cNvSpPr txBox="1"/>
          <p:nvPr/>
        </p:nvSpPr>
        <p:spPr>
          <a:xfrm>
            <a:off x="7049980" y="4342365"/>
            <a:ext cx="182614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儀器分析</a:t>
            </a:r>
            <a:endParaRPr/>
          </a:p>
        </p:txBody>
      </p:sp>
      <p:cxnSp>
        <p:nvCxnSpPr>
          <p:cNvPr id="161" name="Google Shape;161;p4"/>
          <p:cNvCxnSpPr/>
          <p:nvPr/>
        </p:nvCxnSpPr>
        <p:spPr>
          <a:xfrm>
            <a:off x="3676152" y="5636680"/>
            <a:ext cx="3190813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62" name="Google Shape;162;p4"/>
          <p:cNvSpPr txBox="1"/>
          <p:nvPr/>
        </p:nvSpPr>
        <p:spPr>
          <a:xfrm>
            <a:off x="7049980" y="5344292"/>
            <a:ext cx="25667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催化、</a:t>
            </a:r>
            <a:r>
              <a:rPr b="1" lang="zh-TW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PM2.5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3474359" y="583345"/>
            <a:ext cx="139039" cy="139039"/>
          </a:xfrm>
          <a:custGeom>
            <a:rect b="b" l="l" r="r" t="t"/>
            <a:pathLst>
              <a:path extrusionOk="0" h="139039" w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p5"/>
          <p:cNvSpPr/>
          <p:nvPr/>
        </p:nvSpPr>
        <p:spPr>
          <a:xfrm>
            <a:off x="3833139" y="812640"/>
            <a:ext cx="91138" cy="91138"/>
          </a:xfrm>
          <a:custGeom>
            <a:rect b="b" l="l" r="r" t="t"/>
            <a:pathLst>
              <a:path extrusionOk="0" h="91138" w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3458819" y="1037066"/>
            <a:ext cx="127714" cy="127714"/>
          </a:xfrm>
          <a:custGeom>
            <a:rect b="b" l="l" r="r" t="t"/>
            <a:pathLst>
              <a:path extrusionOk="0" h="127714" w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72" name="Google Shape;172;p5"/>
          <p:cNvCxnSpPr/>
          <p:nvPr/>
        </p:nvCxnSpPr>
        <p:spPr>
          <a:xfrm>
            <a:off x="856114" y="3503032"/>
            <a:ext cx="0" cy="3346090"/>
          </a:xfrm>
          <a:prstGeom prst="straightConnector1">
            <a:avLst/>
          </a:prstGeom>
          <a:noFill/>
          <a:ln cap="sq" cmpd="sng" w="25400">
            <a:solidFill>
              <a:schemeClr val="lt1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173" name="Google Shape;173;p5"/>
          <p:cNvSpPr/>
          <p:nvPr/>
        </p:nvSpPr>
        <p:spPr>
          <a:xfrm>
            <a:off x="10836425" y="5636680"/>
            <a:ext cx="151536" cy="151536"/>
          </a:xfrm>
          <a:custGeom>
            <a:rect b="b" l="l" r="r" t="t"/>
            <a:pathLst>
              <a:path extrusionOk="0" h="151536" w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11245175" y="6096759"/>
            <a:ext cx="108625" cy="108625"/>
          </a:xfrm>
          <a:custGeom>
            <a:rect b="b" l="l" r="r" t="t"/>
            <a:pathLst>
              <a:path extrusionOk="0" h="108625" w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10554288" y="6238029"/>
            <a:ext cx="95759" cy="95759"/>
          </a:xfrm>
          <a:custGeom>
            <a:rect b="b" l="l" r="r" t="t"/>
            <a:pathLst>
              <a:path extrusionOk="0" h="95759" w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5"/>
          <p:cNvSpPr txBox="1"/>
          <p:nvPr/>
        </p:nvSpPr>
        <p:spPr>
          <a:xfrm>
            <a:off x="3748179" y="333783"/>
            <a:ext cx="449353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8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給學弟妹的建議</a:t>
            </a:r>
            <a:endParaRPr/>
          </a:p>
        </p:txBody>
      </p:sp>
      <p:sp>
        <p:nvSpPr>
          <p:cNvPr id="177" name="Google Shape;177;p5"/>
          <p:cNvSpPr txBox="1"/>
          <p:nvPr/>
        </p:nvSpPr>
        <p:spPr>
          <a:xfrm>
            <a:off x="1476117" y="1904845"/>
            <a:ext cx="3345788" cy="3883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1" lang="zh-TW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大學 vs 高中</a:t>
            </a:r>
            <a:endParaRPr b="1"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1" lang="zh-TW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拓展人脈</a:t>
            </a:r>
            <a:endParaRPr b="1"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1" lang="zh-TW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善用學校資源</a:t>
            </a:r>
            <a:endParaRPr b="1"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Char char="•"/>
            </a:pPr>
            <a:r>
              <a:rPr b="1" lang="zh-TW" sz="3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小心猴子！！！</a:t>
            </a:r>
            <a:endParaRPr/>
          </a:p>
        </p:txBody>
      </p:sp>
      <p:pic>
        <p:nvPicPr>
          <p:cNvPr descr="一張含有 文字, 螢幕擷取畫面, 軟體, 數字 的圖片&#10;&#10;自動產生的描述" id="178" name="Google Shape;178;p5"/>
          <p:cNvPicPr preferRelativeResize="0"/>
          <p:nvPr/>
        </p:nvPicPr>
        <p:blipFill rotWithShape="1">
          <a:blip r:embed="rId3">
            <a:alphaModFix/>
          </a:blip>
          <a:srcRect b="18888" l="0" r="-1397" t="16985"/>
          <a:stretch/>
        </p:blipFill>
        <p:spPr>
          <a:xfrm>
            <a:off x="7791451" y="1364447"/>
            <a:ext cx="3729950" cy="51049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服裝, 人員, 劇院, 女人 的圖片&#10;&#10;自動產生的描述" id="179" name="Google Shape;17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4550" y="1900706"/>
            <a:ext cx="6171702" cy="3471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5" name="Google Shape;185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3474359" y="583345"/>
            <a:ext cx="139039" cy="139039"/>
          </a:xfrm>
          <a:custGeom>
            <a:rect b="b" l="l" r="r" t="t"/>
            <a:pathLst>
              <a:path extrusionOk="0" h="139039" w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" name="Google Shape;187;p6"/>
          <p:cNvSpPr/>
          <p:nvPr/>
        </p:nvSpPr>
        <p:spPr>
          <a:xfrm>
            <a:off x="3833139" y="812640"/>
            <a:ext cx="91138" cy="91138"/>
          </a:xfrm>
          <a:custGeom>
            <a:rect b="b" l="l" r="r" t="t"/>
            <a:pathLst>
              <a:path extrusionOk="0" h="91138" w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3458819" y="1037066"/>
            <a:ext cx="127714" cy="127714"/>
          </a:xfrm>
          <a:custGeom>
            <a:rect b="b" l="l" r="r" t="t"/>
            <a:pathLst>
              <a:path extrusionOk="0" h="127714" w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89" name="Google Shape;189;p6"/>
          <p:cNvCxnSpPr/>
          <p:nvPr/>
        </p:nvCxnSpPr>
        <p:spPr>
          <a:xfrm>
            <a:off x="856114" y="3503032"/>
            <a:ext cx="0" cy="3346090"/>
          </a:xfrm>
          <a:prstGeom prst="straightConnector1">
            <a:avLst/>
          </a:prstGeom>
          <a:noFill/>
          <a:ln cap="sq" cmpd="sng" w="25400">
            <a:solidFill>
              <a:schemeClr val="lt1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190" name="Google Shape;190;p6"/>
          <p:cNvSpPr/>
          <p:nvPr/>
        </p:nvSpPr>
        <p:spPr>
          <a:xfrm>
            <a:off x="10836425" y="5636680"/>
            <a:ext cx="151536" cy="151536"/>
          </a:xfrm>
          <a:custGeom>
            <a:rect b="b" l="l" r="r" t="t"/>
            <a:pathLst>
              <a:path extrusionOk="0" h="151536" w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11245175" y="6096759"/>
            <a:ext cx="108625" cy="108625"/>
          </a:xfrm>
          <a:custGeom>
            <a:rect b="b" l="l" r="r" t="t"/>
            <a:pathLst>
              <a:path extrusionOk="0" h="108625" w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6"/>
          <p:cNvSpPr/>
          <p:nvPr/>
        </p:nvSpPr>
        <p:spPr>
          <a:xfrm>
            <a:off x="10554288" y="6238029"/>
            <a:ext cx="95759" cy="95759"/>
          </a:xfrm>
          <a:custGeom>
            <a:rect b="b" l="l" r="r" t="t"/>
            <a:pathLst>
              <a:path extrusionOk="0" h="95759" w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一張含有 戶外, 植物, 貓, 哺乳動物 的圖片&#10;&#10;自動產生的描述" id="193" name="Google Shape;19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503779" y="1353124"/>
            <a:ext cx="5602082" cy="4201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猴子, 戶外, 哺乳動物, 地面 的圖片&#10;&#10;自動產生的描述" id="194" name="Google Shape;19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6129976" y="1353064"/>
            <a:ext cx="5601600" cy="420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0" name="Google Shape;200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1" name="Google Shape;201;p7"/>
          <p:cNvSpPr/>
          <p:nvPr/>
        </p:nvSpPr>
        <p:spPr>
          <a:xfrm>
            <a:off x="3474359" y="583345"/>
            <a:ext cx="139039" cy="139039"/>
          </a:xfrm>
          <a:custGeom>
            <a:rect b="b" l="l" r="r" t="t"/>
            <a:pathLst>
              <a:path extrusionOk="0" h="139039" w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" name="Google Shape;202;p7"/>
          <p:cNvSpPr/>
          <p:nvPr/>
        </p:nvSpPr>
        <p:spPr>
          <a:xfrm>
            <a:off x="3833139" y="812640"/>
            <a:ext cx="91138" cy="91138"/>
          </a:xfrm>
          <a:custGeom>
            <a:rect b="b" l="l" r="r" t="t"/>
            <a:pathLst>
              <a:path extrusionOk="0" h="91138" w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p7"/>
          <p:cNvSpPr/>
          <p:nvPr/>
        </p:nvSpPr>
        <p:spPr>
          <a:xfrm>
            <a:off x="3458819" y="1037066"/>
            <a:ext cx="127714" cy="127714"/>
          </a:xfrm>
          <a:custGeom>
            <a:rect b="b" l="l" r="r" t="t"/>
            <a:pathLst>
              <a:path extrusionOk="0" h="127714" w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04" name="Google Shape;204;p7"/>
          <p:cNvCxnSpPr/>
          <p:nvPr/>
        </p:nvCxnSpPr>
        <p:spPr>
          <a:xfrm>
            <a:off x="856114" y="3503032"/>
            <a:ext cx="0" cy="3346090"/>
          </a:xfrm>
          <a:prstGeom prst="straightConnector1">
            <a:avLst/>
          </a:prstGeom>
          <a:noFill/>
          <a:ln cap="sq" cmpd="sng" w="25400">
            <a:solidFill>
              <a:schemeClr val="lt1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205" name="Google Shape;205;p7"/>
          <p:cNvSpPr/>
          <p:nvPr/>
        </p:nvSpPr>
        <p:spPr>
          <a:xfrm>
            <a:off x="10836425" y="5636680"/>
            <a:ext cx="151536" cy="151536"/>
          </a:xfrm>
          <a:custGeom>
            <a:rect b="b" l="l" r="r" t="t"/>
            <a:pathLst>
              <a:path extrusionOk="0" h="151536" w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" name="Google Shape;206;p7"/>
          <p:cNvSpPr/>
          <p:nvPr/>
        </p:nvSpPr>
        <p:spPr>
          <a:xfrm>
            <a:off x="11245175" y="6096759"/>
            <a:ext cx="108625" cy="108625"/>
          </a:xfrm>
          <a:custGeom>
            <a:rect b="b" l="l" r="r" t="t"/>
            <a:pathLst>
              <a:path extrusionOk="0" h="108625" w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" name="Google Shape;207;p7"/>
          <p:cNvSpPr/>
          <p:nvPr/>
        </p:nvSpPr>
        <p:spPr>
          <a:xfrm>
            <a:off x="10554288" y="6238029"/>
            <a:ext cx="95759" cy="95759"/>
          </a:xfrm>
          <a:custGeom>
            <a:rect b="b" l="l" r="r" t="t"/>
            <a:pathLst>
              <a:path extrusionOk="0" h="95759" w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" name="Google Shape;208;p7"/>
          <p:cNvSpPr txBox="1"/>
          <p:nvPr/>
        </p:nvSpPr>
        <p:spPr>
          <a:xfrm>
            <a:off x="2484487" y="1833210"/>
            <a:ext cx="7223025" cy="3191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Q&amp;A</a:t>
            </a:r>
            <a:endParaRPr/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Thanks For Listening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radientVTI">
  <a:themeElements>
    <a:clrScheme name="Office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2023-05-16T17:14:31Z</dcterms:created>
  <dc:creator>家瑄 張</dc:creator>
</cp:coreProperties>
</file>