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i0hm3fQFsuibyilw3CzCFeaTC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唯有遭遇與經歷才會形塑自己的價值觀！</a:t>
            </a:r>
            <a:endParaRPr/>
          </a:p>
        </p:txBody>
      </p:sp>
      <p:sp>
        <p:nvSpPr>
          <p:cNvPr id="392" name="Google Shape;39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e19bccf9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e19bccf9f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e19bccf9f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內容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>
  <p:cSld name="標題及內容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zh-tw/%E5%9F%83%E9%87%8C%E5%85%8B%C2%B7%E5%8D%A1%E7%89%B9%E6%9B%BC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atingeurope.com/blog/czech-food-map/" TargetMode="External"/><Relationship Id="rId5" Type="http://schemas.openxmlformats.org/officeDocument/2006/relationships/hyperlink" Target="https://zh.wikipedia.org/wiki/%E5%8F%B0%E7%81%A3%E7%A9%8D%E9%AB%94%E9%9B%BB%E8%B7%AF%E8%A3%BD%E9%80%A0" TargetMode="External"/><Relationship Id="rId4" Type="http://schemas.openxmlformats.org/officeDocument/2006/relationships/hyperlink" Target="https://zhuanlan.zhihu.com/p/7651824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CMghHWyj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/>
        </p:nvSpPr>
        <p:spPr>
          <a:xfrm>
            <a:off x="1643499" y="2319070"/>
            <a:ext cx="89050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出國，是我做過最困難卻最值得的決定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4480549" y="4914800"/>
            <a:ext cx="321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主講人：陳 旻</a:t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"/>
          <p:cNvSpPr txBox="1"/>
          <p:nvPr/>
        </p:nvSpPr>
        <p:spPr>
          <a:xfrm>
            <a:off x="371356" y="457201"/>
            <a:ext cx="57246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我為什麼想來交換？</a:t>
            </a:r>
            <a:endParaRPr/>
          </a:p>
        </p:txBody>
      </p:sp>
      <p:sp>
        <p:nvSpPr>
          <p:cNvPr id="184" name="Google Shape;184;p10"/>
          <p:cNvSpPr txBox="1"/>
          <p:nvPr/>
        </p:nvSpPr>
        <p:spPr>
          <a:xfrm>
            <a:off x="1127332" y="2229415"/>
            <a:ext cx="9937336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想了解世界上不同文化/地區的人是怎麼生活的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為出國讀書與工作試水溫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想到處旅遊打開視野</a:t>
            </a:r>
            <a:endParaRPr/>
          </a:p>
        </p:txBody>
      </p:sp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9148" y="0"/>
            <a:ext cx="95937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9832" y="2974386"/>
            <a:ext cx="2932462" cy="38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92" y="0"/>
            <a:ext cx="1983230" cy="352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2293" y="3525743"/>
            <a:ext cx="2502447" cy="333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2523" y="-428"/>
            <a:ext cx="4723085" cy="3526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7">
            <a:alphaModFix/>
          </a:blip>
          <a:srcRect l="18777" r="13044"/>
          <a:stretch/>
        </p:blipFill>
        <p:spPr>
          <a:xfrm>
            <a:off x="-14833" y="3525743"/>
            <a:ext cx="1774664" cy="333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5608" y="-1"/>
            <a:ext cx="5536392" cy="352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4740" y="3525743"/>
            <a:ext cx="4997260" cy="333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965" y="-1767097"/>
            <a:ext cx="83099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/>
          <p:nvPr/>
        </p:nvSpPr>
        <p:spPr>
          <a:xfrm>
            <a:off x="2872525" y="4400807"/>
            <a:ext cx="5791973" cy="2491476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545" y="1665104"/>
            <a:ext cx="2913754" cy="163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8552" y="4400807"/>
            <a:ext cx="1871040" cy="249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7432" y="4400807"/>
            <a:ext cx="1844440" cy="245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4499" y="4623201"/>
            <a:ext cx="3527500" cy="225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64499" y="2026078"/>
            <a:ext cx="3527501" cy="267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9">
            <a:alphaModFix/>
          </a:blip>
          <a:srcRect t="22908"/>
          <a:stretch/>
        </p:blipFill>
        <p:spPr>
          <a:xfrm>
            <a:off x="0" y="0"/>
            <a:ext cx="2894665" cy="166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10">
            <a:alphaModFix/>
          </a:blip>
          <a:srcRect t="29170"/>
          <a:stretch/>
        </p:blipFill>
        <p:spPr>
          <a:xfrm>
            <a:off x="8664499" y="0"/>
            <a:ext cx="3527500" cy="202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99078" y="4405476"/>
            <a:ext cx="1538868" cy="248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4958974"/>
            <a:ext cx="2872526" cy="191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 rotWithShape="1">
          <a:blip r:embed="rId13">
            <a:alphaModFix/>
          </a:blip>
          <a:srcRect t="7243"/>
          <a:stretch/>
        </p:blipFill>
        <p:spPr>
          <a:xfrm>
            <a:off x="-12597" y="3154035"/>
            <a:ext cx="2916805" cy="200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9529" y="43474"/>
            <a:ext cx="4502471" cy="3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788" y="-4276"/>
            <a:ext cx="3860756" cy="686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276"/>
            <a:ext cx="383599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6">
            <a:alphaModFix/>
          </a:blip>
          <a:srcRect l="22540" r="3293"/>
          <a:stretch/>
        </p:blipFill>
        <p:spPr>
          <a:xfrm>
            <a:off x="7670778" y="3424724"/>
            <a:ext cx="452122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0219" y="-1"/>
            <a:ext cx="4978444" cy="275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1661" y="2738534"/>
            <a:ext cx="2397004" cy="179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757142"/>
            <a:ext cx="3079648" cy="410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100218" cy="275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8403" y="2757142"/>
            <a:ext cx="2319627" cy="41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77742" y="2757142"/>
            <a:ext cx="2305164" cy="41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78664" y="0"/>
            <a:ext cx="2099259" cy="275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98030" y="4496281"/>
            <a:ext cx="4521956" cy="24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/>
          <p:cNvPicPr preferRelativeResize="0"/>
          <p:nvPr/>
        </p:nvPicPr>
        <p:blipFill rotWithShape="1">
          <a:blip r:embed="rId11">
            <a:alphaModFix/>
          </a:blip>
          <a:srcRect r="29051"/>
          <a:stretch/>
        </p:blipFill>
        <p:spPr>
          <a:xfrm>
            <a:off x="10078665" y="2739892"/>
            <a:ext cx="2141321" cy="176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 l="25725" t="16039" r="4347" b="13043"/>
          <a:stretch/>
        </p:blipFill>
        <p:spPr>
          <a:xfrm>
            <a:off x="686215" y="0"/>
            <a:ext cx="1081957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16"/>
          <p:cNvCxnSpPr/>
          <p:nvPr/>
        </p:nvCxnSpPr>
        <p:spPr>
          <a:xfrm flipH="1">
            <a:off x="6494298" y="2075935"/>
            <a:ext cx="2372497" cy="53134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0" name="Google Shape;250;p16"/>
          <p:cNvCxnSpPr/>
          <p:nvPr/>
        </p:nvCxnSpPr>
        <p:spPr>
          <a:xfrm flipH="1">
            <a:off x="5572897" y="2607276"/>
            <a:ext cx="921401" cy="151988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16"/>
          <p:cNvSpPr/>
          <p:nvPr/>
        </p:nvSpPr>
        <p:spPr>
          <a:xfrm>
            <a:off x="6142130" y="2156253"/>
            <a:ext cx="679622" cy="52516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16"/>
          <p:cNvCxnSpPr/>
          <p:nvPr/>
        </p:nvCxnSpPr>
        <p:spPr>
          <a:xfrm rot="10800000" flipH="1">
            <a:off x="5601730" y="4028303"/>
            <a:ext cx="595595" cy="9885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16"/>
          <p:cNvCxnSpPr/>
          <p:nvPr/>
        </p:nvCxnSpPr>
        <p:spPr>
          <a:xfrm>
            <a:off x="6142130" y="4028303"/>
            <a:ext cx="542875" cy="25949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16"/>
          <p:cNvCxnSpPr/>
          <p:nvPr/>
        </p:nvCxnSpPr>
        <p:spPr>
          <a:xfrm flipH="1">
            <a:off x="6096000" y="4287795"/>
            <a:ext cx="502509" cy="2069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5" name="Google Shape;255;p16"/>
          <p:cNvCxnSpPr/>
          <p:nvPr/>
        </p:nvCxnSpPr>
        <p:spPr>
          <a:xfrm rot="10800000" flipH="1">
            <a:off x="6096001" y="2156253"/>
            <a:ext cx="2677296" cy="2338516"/>
          </a:xfrm>
          <a:prstGeom prst="straightConnector1">
            <a:avLst/>
          </a:prstGeom>
          <a:noFill/>
          <a:ln w="44450" cap="flat" cmpd="thickThin">
            <a:solidFill>
              <a:srgbClr val="F100B2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56" name="Google Shape;256;p16"/>
          <p:cNvCxnSpPr/>
          <p:nvPr/>
        </p:nvCxnSpPr>
        <p:spPr>
          <a:xfrm flipH="1">
            <a:off x="8882854" y="1495168"/>
            <a:ext cx="2622931" cy="580767"/>
          </a:xfrm>
          <a:prstGeom prst="straightConnector1">
            <a:avLst/>
          </a:prstGeom>
          <a:noFill/>
          <a:ln w="44450" cap="flat" cmpd="thinThick">
            <a:solidFill>
              <a:srgbClr val="F100B2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257" name="Google Shape;25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 l="25725" t="16039" r="4347" b="13043"/>
          <a:stretch/>
        </p:blipFill>
        <p:spPr>
          <a:xfrm>
            <a:off x="686215" y="0"/>
            <a:ext cx="1081957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17"/>
          <p:cNvCxnSpPr/>
          <p:nvPr/>
        </p:nvCxnSpPr>
        <p:spPr>
          <a:xfrm flipH="1">
            <a:off x="4286141" y="1878227"/>
            <a:ext cx="7219644" cy="1643448"/>
          </a:xfrm>
          <a:prstGeom prst="straightConnector1">
            <a:avLst/>
          </a:prstGeom>
          <a:noFill/>
          <a:ln w="44450" cap="flat" cmpd="thinThick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64" name="Google Shape;264;p17"/>
          <p:cNvCxnSpPr/>
          <p:nvPr/>
        </p:nvCxnSpPr>
        <p:spPr>
          <a:xfrm flipH="1">
            <a:off x="1065146" y="3521675"/>
            <a:ext cx="3220995" cy="3068595"/>
          </a:xfrm>
          <a:prstGeom prst="straightConnector1">
            <a:avLst/>
          </a:prstGeom>
          <a:noFill/>
          <a:ln w="44450" cap="flat" cmpd="thinThick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65" name="Google Shape;265;p17"/>
          <p:cNvCxnSpPr/>
          <p:nvPr/>
        </p:nvCxnSpPr>
        <p:spPr>
          <a:xfrm rot="10800000" flipH="1">
            <a:off x="1065146" y="2236573"/>
            <a:ext cx="3395643" cy="4353698"/>
          </a:xfrm>
          <a:prstGeom prst="straightConnector1">
            <a:avLst/>
          </a:prstGeom>
          <a:noFill/>
          <a:ln w="44450" cap="flat" cmpd="thinThick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66" name="Google Shape;266;p17"/>
          <p:cNvCxnSpPr/>
          <p:nvPr/>
        </p:nvCxnSpPr>
        <p:spPr>
          <a:xfrm rot="10800000" flipH="1">
            <a:off x="4460789" y="852616"/>
            <a:ext cx="3855308" cy="1346888"/>
          </a:xfrm>
          <a:prstGeom prst="straightConnector1">
            <a:avLst/>
          </a:prstGeom>
          <a:noFill/>
          <a:ln w="44450" cap="flat" cmpd="thinThick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67" name="Google Shape;267;p17"/>
          <p:cNvCxnSpPr/>
          <p:nvPr/>
        </p:nvCxnSpPr>
        <p:spPr>
          <a:xfrm>
            <a:off x="8282317" y="855705"/>
            <a:ext cx="319242" cy="23950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8" name="Google Shape;268;p17"/>
          <p:cNvCxnSpPr/>
          <p:nvPr/>
        </p:nvCxnSpPr>
        <p:spPr>
          <a:xfrm rot="10800000" flipH="1">
            <a:off x="8601559" y="819359"/>
            <a:ext cx="1069383" cy="27585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9" name="Google Shape;269;p17"/>
          <p:cNvCxnSpPr/>
          <p:nvPr/>
        </p:nvCxnSpPr>
        <p:spPr>
          <a:xfrm>
            <a:off x="9670942" y="819360"/>
            <a:ext cx="1069383" cy="19319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17"/>
          <p:cNvCxnSpPr/>
          <p:nvPr/>
        </p:nvCxnSpPr>
        <p:spPr>
          <a:xfrm rot="10800000">
            <a:off x="10205634" y="1012556"/>
            <a:ext cx="462366" cy="82658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1" name="Google Shape;271;p17"/>
          <p:cNvCxnSpPr/>
          <p:nvPr/>
        </p:nvCxnSpPr>
        <p:spPr>
          <a:xfrm rot="10800000" flipH="1">
            <a:off x="10740325" y="692012"/>
            <a:ext cx="340963" cy="265274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pic>
        <p:nvPicPr>
          <p:cNvPr id="272" name="Google Shape;27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/>
          <p:nvPr/>
        </p:nvSpPr>
        <p:spPr>
          <a:xfrm>
            <a:off x="0" y="-1"/>
            <a:ext cx="6096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8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8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2515532" y="3136612"/>
            <a:ext cx="7160935" cy="584775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藉由每次的遭遇去找到真正想要的人生</a:t>
            </a:r>
            <a:endParaRPr/>
          </a:p>
        </p:txBody>
      </p:sp>
      <p:sp>
        <p:nvSpPr>
          <p:cNvPr id="282" name="Google Shape;282;p18"/>
          <p:cNvSpPr txBox="1"/>
          <p:nvPr/>
        </p:nvSpPr>
        <p:spPr>
          <a:xfrm>
            <a:off x="8025744" y="1422113"/>
            <a:ext cx="22365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文化與節慶</a:t>
            </a:r>
            <a:endParaRPr/>
          </a:p>
        </p:txBody>
      </p:sp>
      <p:sp>
        <p:nvSpPr>
          <p:cNvPr id="283" name="Google Shape;283;p18"/>
          <p:cNvSpPr txBox="1"/>
          <p:nvPr/>
        </p:nvSpPr>
        <p:spPr>
          <a:xfrm>
            <a:off x="8230929" y="4918347"/>
            <a:ext cx="22365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系統符號學</a:t>
            </a: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2134929" y="4918347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自我挑戰</a:t>
            </a:r>
            <a:endParaRPr/>
          </a:p>
        </p:txBody>
      </p:sp>
      <p:sp>
        <p:nvSpPr>
          <p:cNvPr id="285" name="Google Shape;285;p18"/>
          <p:cNvSpPr txBox="1"/>
          <p:nvPr/>
        </p:nvSpPr>
        <p:spPr>
          <a:xfrm>
            <a:off x="1929744" y="1354877"/>
            <a:ext cx="22365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價值與價格</a:t>
            </a:r>
            <a:endParaRPr/>
          </a:p>
        </p:txBody>
      </p:sp>
      <p:pic>
        <p:nvPicPr>
          <p:cNvPr id="286" name="Google Shape;2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/>
          <p:nvPr/>
        </p:nvSpPr>
        <p:spPr>
          <a:xfrm>
            <a:off x="2245659" y="2165174"/>
            <a:ext cx="899608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1.有一種票叫學生票免費。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2.人脈是你最堅實的後盾。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3.走上一條不一樣的成長道路。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4.發現自己的問題（社會歷練不夠/語言待加強）。</a:t>
            </a:r>
            <a:endParaRPr/>
          </a:p>
        </p:txBody>
      </p:sp>
      <p:sp>
        <p:nvSpPr>
          <p:cNvPr id="292" name="Google Shape;292;p19"/>
          <p:cNvSpPr/>
          <p:nvPr/>
        </p:nvSpPr>
        <p:spPr>
          <a:xfrm>
            <a:off x="1153796" y="1133145"/>
            <a:ext cx="34676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出國交換的好處：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4464784" y="2721114"/>
            <a:ext cx="32624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人生的抉擇？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4464784" y="3442447"/>
            <a:ext cx="32624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就業博覽會！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需要準備什麼?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3">
            <a:alphaModFix/>
          </a:blip>
          <a:srcRect l="89720"/>
          <a:stretch/>
        </p:blipFill>
        <p:spPr>
          <a:xfrm>
            <a:off x="9129010" y="0"/>
            <a:ext cx="3256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 txBox="1"/>
          <p:nvPr/>
        </p:nvSpPr>
        <p:spPr>
          <a:xfrm>
            <a:off x="8131483" y="1308582"/>
            <a:ext cx="3754982" cy="38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多益600↑</a:t>
            </a:r>
            <a:endParaRPr/>
          </a:p>
          <a:p>
            <a:pPr marL="457200" marR="0" lvl="0" indent="-457200" algn="l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讀書計畫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特殊經歷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歷年成績單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交換志願表</a:t>
            </a:r>
            <a:endParaRPr/>
          </a:p>
        </p:txBody>
      </p:sp>
      <p:sp>
        <p:nvSpPr>
          <p:cNvPr id="303" name="Google Shape;303;p20"/>
          <p:cNvSpPr txBox="1"/>
          <p:nvPr/>
        </p:nvSpPr>
        <p:spPr>
          <a:xfrm>
            <a:off x="6370820" y="-184089"/>
            <a:ext cx="1847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7929797" y="-154109"/>
            <a:ext cx="1847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 txBox="1"/>
          <p:nvPr/>
        </p:nvSpPr>
        <p:spPr>
          <a:xfrm>
            <a:off x="11257613" y="-483893"/>
            <a:ext cx="1847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 txBox="1"/>
          <p:nvPr/>
        </p:nvSpPr>
        <p:spPr>
          <a:xfrm>
            <a:off x="2225040" y="2194560"/>
            <a:ext cx="1107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自我介紹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參考資料</a:t>
            </a:r>
            <a:endParaRPr/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3">
            <a:alphaModFix/>
          </a:blip>
          <a:srcRect l="2557" r="1477"/>
          <a:stretch/>
        </p:blipFill>
        <p:spPr>
          <a:xfrm>
            <a:off x="0" y="0"/>
            <a:ext cx="122262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1"/>
          <p:cNvSpPr/>
          <p:nvPr/>
        </p:nvSpPr>
        <p:spPr>
          <a:xfrm>
            <a:off x="6608619" y="2344190"/>
            <a:ext cx="1496291" cy="45790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2"/>
          <p:cNvPicPr preferRelativeResize="0"/>
          <p:nvPr/>
        </p:nvPicPr>
        <p:blipFill rotWithShape="1">
          <a:blip r:embed="rId3">
            <a:alphaModFix/>
          </a:blip>
          <a:srcRect l="1389" t="11717" r="1261"/>
          <a:stretch/>
        </p:blipFill>
        <p:spPr>
          <a:xfrm>
            <a:off x="46208" y="0"/>
            <a:ext cx="120995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2"/>
          <p:cNvSpPr/>
          <p:nvPr/>
        </p:nvSpPr>
        <p:spPr>
          <a:xfrm>
            <a:off x="2881747" y="5195456"/>
            <a:ext cx="5001489" cy="55766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3"/>
          <p:cNvPicPr preferRelativeResize="0"/>
          <p:nvPr/>
        </p:nvPicPr>
        <p:blipFill rotWithShape="1">
          <a:blip r:embed="rId3">
            <a:alphaModFix/>
          </a:blip>
          <a:srcRect l="1010" t="14546" r="1514"/>
          <a:stretch/>
        </p:blipFill>
        <p:spPr>
          <a:xfrm>
            <a:off x="0" y="69274"/>
            <a:ext cx="12212830" cy="669174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3"/>
          <p:cNvSpPr/>
          <p:nvPr/>
        </p:nvSpPr>
        <p:spPr>
          <a:xfrm>
            <a:off x="1039091" y="2025536"/>
            <a:ext cx="1496291" cy="45790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4"/>
          <p:cNvPicPr preferRelativeResize="0"/>
          <p:nvPr/>
        </p:nvPicPr>
        <p:blipFill rotWithShape="1">
          <a:blip r:embed="rId3">
            <a:alphaModFix/>
          </a:blip>
          <a:srcRect l="1396" t="14950" r="3245"/>
          <a:stretch/>
        </p:blipFill>
        <p:spPr>
          <a:xfrm>
            <a:off x="-55418" y="0"/>
            <a:ext cx="12302836" cy="695498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4"/>
          <p:cNvSpPr/>
          <p:nvPr/>
        </p:nvSpPr>
        <p:spPr>
          <a:xfrm>
            <a:off x="1039091" y="3200045"/>
            <a:ext cx="1496291" cy="45790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714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"/>
          <p:cNvSpPr txBox="1"/>
          <p:nvPr/>
        </p:nvSpPr>
        <p:spPr>
          <a:xfrm>
            <a:off x="4626474" y="2839326"/>
            <a:ext cx="29546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/>
          </a:p>
        </p:txBody>
      </p:sp>
      <p:pic>
        <p:nvPicPr>
          <p:cNvPr id="347" name="Google Shape;3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/>
          <p:nvPr/>
        </p:nvSpPr>
        <p:spPr>
          <a:xfrm>
            <a:off x="369473" y="471927"/>
            <a:ext cx="50449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出國預算大約多少 ?</a:t>
            </a:r>
            <a:endParaRPr/>
          </a:p>
        </p:txBody>
      </p:sp>
      <p:sp>
        <p:nvSpPr>
          <p:cNvPr id="353" name="Google Shape;353;p27"/>
          <p:cNvSpPr txBox="1"/>
          <p:nvPr/>
        </p:nvSpPr>
        <p:spPr>
          <a:xfrm>
            <a:off x="1651358" y="1665910"/>
            <a:ext cx="8170827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以一學期（五個月）為例：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保險＋簽證費：1萬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機票來回約3.5~5萬（華航直飛後便宜很多-單程約16000元）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出國行李準備費：3萬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學生宿舍住宿費：7500元/月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基礎生活費（包含電信＆交通）：7000元/月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＊旅行費&amp;娛樂&amp;外食費用：15萬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獎學金補助：6萬</a:t>
            </a:r>
            <a:endParaRPr sz="2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半年總花費：312,500元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基礎生活費：162,500元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扣除獎學金補助：102,500元</a:t>
            </a:r>
            <a:endParaRPr sz="24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"/>
          <p:cNvSpPr txBox="1"/>
          <p:nvPr/>
        </p:nvSpPr>
        <p:spPr>
          <a:xfrm>
            <a:off x="430306" y="466165"/>
            <a:ext cx="526297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英文檢定怎麼準備？</a:t>
            </a:r>
            <a:endParaRPr/>
          </a:p>
        </p:txBody>
      </p:sp>
      <p:pic>
        <p:nvPicPr>
          <p:cNvPr id="360" name="Google Shape;36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55" y="1584566"/>
            <a:ext cx="2667002" cy="365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4148" y="1775066"/>
            <a:ext cx="2163704" cy="32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0357" y="1584566"/>
            <a:ext cx="3456214" cy="34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8"/>
          <p:cNvSpPr/>
          <p:nvPr/>
        </p:nvSpPr>
        <p:spPr>
          <a:xfrm>
            <a:off x="3622978" y="2880201"/>
            <a:ext cx="1080000" cy="1080000"/>
          </a:xfrm>
          <a:prstGeom prst="plus">
            <a:avLst>
              <a:gd name="adj" fmla="val 39111"/>
            </a:avLst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7395685" y="2880201"/>
            <a:ext cx="1080000" cy="1080000"/>
          </a:xfrm>
          <a:prstGeom prst="plus">
            <a:avLst>
              <a:gd name="adj" fmla="val 39111"/>
            </a:avLst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7395685" y="5255836"/>
            <a:ext cx="4484914" cy="1323439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這三本加起來練一個月</a:t>
            </a:r>
            <a:endParaRPr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聽力聽1.25倍～1.5倍</a:t>
            </a:r>
            <a:endParaRPr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聽5Ｗ1Ｈ</a:t>
            </a:r>
            <a:endParaRPr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閱讀：Ricky 小蛋糕</a:t>
            </a:r>
            <a:endParaRPr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/>
          <p:nvPr/>
        </p:nvSpPr>
        <p:spPr>
          <a:xfrm>
            <a:off x="463604" y="406613"/>
            <a:ext cx="57246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如何安排旅遊行程？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9"/>
          <p:cNvSpPr/>
          <p:nvPr/>
        </p:nvSpPr>
        <p:spPr>
          <a:xfrm>
            <a:off x="2051676" y="2477478"/>
            <a:ext cx="827314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查資料</a:t>
            </a:r>
            <a:endParaRPr sz="24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（英文資訊為主、繞開第三方、用當地語言搜尋，然後翻譯）</a:t>
            </a:r>
            <a:endParaRPr sz="24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交通跟住宿要提早訂</a:t>
            </a:r>
            <a:endParaRPr sz="24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預留緩衝時間＆空間</a:t>
            </a:r>
            <a:endParaRPr/>
          </a:p>
        </p:txBody>
      </p:sp>
      <p:pic>
        <p:nvPicPr>
          <p:cNvPr id="373" name="Google Shape;37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" y="17531"/>
            <a:ext cx="2188736" cy="20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 rot="-37309">
            <a:off x="2209993" y="800372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555702" y="1912900"/>
            <a:ext cx="13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讀研究所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r="2308"/>
          <a:stretch/>
        </p:blipFill>
        <p:spPr>
          <a:xfrm>
            <a:off x="3181322" y="2417355"/>
            <a:ext cx="2787678" cy="20631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304597" y="2405020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創業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2129075" y="390075"/>
            <a:ext cx="163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直接去工作</a:t>
            </a:r>
            <a:endParaRPr/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 l="9632" t="2434" r="15061" b="12141"/>
          <a:stretch/>
        </p:blipFill>
        <p:spPr>
          <a:xfrm>
            <a:off x="3716414" y="17531"/>
            <a:ext cx="2914679" cy="22110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 rot="5400000">
            <a:off x="562410" y="2543170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 rot="2742109">
            <a:off x="1962429" y="2186173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 rot="-37309">
            <a:off x="6880160" y="782274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 l="24788" r="23632" b="47074"/>
          <a:stretch/>
        </p:blipFill>
        <p:spPr>
          <a:xfrm>
            <a:off x="8130303" y="17531"/>
            <a:ext cx="2948573" cy="21178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6">
            <a:alphaModFix/>
          </a:blip>
          <a:srcRect l="24788" r="23632" b="47074"/>
          <a:stretch/>
        </p:blipFill>
        <p:spPr>
          <a:xfrm>
            <a:off x="-125183" y="3565958"/>
            <a:ext cx="2948573" cy="2117809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20" name="Google Shape;120;p3"/>
          <p:cNvCxnSpPr/>
          <p:nvPr/>
        </p:nvCxnSpPr>
        <p:spPr>
          <a:xfrm flipH="1">
            <a:off x="5968941" y="1785479"/>
            <a:ext cx="2322000" cy="1229400"/>
          </a:xfrm>
          <a:prstGeom prst="curvedConnector3">
            <a:avLst>
              <a:gd name="adj1" fmla="val 49999"/>
            </a:avLst>
          </a:prstGeom>
          <a:noFill/>
          <a:ln w="1905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1" name="Google Shape;121;p3"/>
          <p:cNvCxnSpPr/>
          <p:nvPr/>
        </p:nvCxnSpPr>
        <p:spPr>
          <a:xfrm rot="10800000" flipH="1">
            <a:off x="2765504" y="4317623"/>
            <a:ext cx="951000" cy="752400"/>
          </a:xfrm>
          <a:prstGeom prst="curvedConnector3">
            <a:avLst>
              <a:gd name="adj1" fmla="val 50000"/>
            </a:avLst>
          </a:prstGeom>
          <a:noFill/>
          <a:ln w="1905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2" name="Google Shape;122;p3"/>
          <p:cNvSpPr/>
          <p:nvPr/>
        </p:nvSpPr>
        <p:spPr>
          <a:xfrm>
            <a:off x="6075581" y="3534178"/>
            <a:ext cx="1918079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 rot="2435191">
            <a:off x="4874149" y="4643761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3136" y="4246045"/>
            <a:ext cx="1949094" cy="246885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83275" y="2313009"/>
            <a:ext cx="4043082" cy="318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/>
          <p:nvPr/>
        </p:nvSpPr>
        <p:spPr>
          <a:xfrm rot="-2612396">
            <a:off x="7815281" y="4699036"/>
            <a:ext cx="1111023" cy="462365"/>
          </a:xfrm>
          <a:prstGeom prst="rightArrow">
            <a:avLst>
              <a:gd name="adj1" fmla="val 50000"/>
              <a:gd name="adj2" fmla="val 104598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615224" y="5227250"/>
            <a:ext cx="121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讀博士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6790874" y="366400"/>
            <a:ext cx="17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發現錢不夠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10802602" y="1600825"/>
            <a:ext cx="13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窮困潦倒</a:t>
            </a:r>
            <a:endParaRPr/>
          </a:p>
        </p:txBody>
      </p:sp>
      <p:sp>
        <p:nvSpPr>
          <p:cNvPr id="130" name="Google Shape;130;p3"/>
          <p:cNvSpPr txBox="1"/>
          <p:nvPr/>
        </p:nvSpPr>
        <p:spPr>
          <a:xfrm>
            <a:off x="795098" y="5786300"/>
            <a:ext cx="163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窮困潦倒</a:t>
            </a:r>
            <a:endParaRPr/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/>
        </p:nvSpPr>
        <p:spPr>
          <a:xfrm>
            <a:off x="602027" y="485597"/>
            <a:ext cx="38779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怎麼找旅伴？</a:t>
            </a:r>
            <a:endParaRPr/>
          </a:p>
        </p:txBody>
      </p:sp>
      <p:pic>
        <p:nvPicPr>
          <p:cNvPr id="379" name="Google Shape;3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878" y="2242457"/>
            <a:ext cx="10910935" cy="237399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 txBox="1"/>
          <p:nvPr/>
        </p:nvSpPr>
        <p:spPr>
          <a:xfrm>
            <a:off x="1638358" y="1959820"/>
            <a:ext cx="487345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人外有人，天外有天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獨立自處的能力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不同的生活價值觀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*我們的簽證是可以打工的</a:t>
            </a:r>
            <a:endParaRPr/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1"/>
          <p:cNvSpPr txBox="1"/>
          <p:nvPr/>
        </p:nvSpPr>
        <p:spPr>
          <a:xfrm>
            <a:off x="313125" y="362868"/>
            <a:ext cx="63401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在這裡學習到的事物？</a:t>
            </a:r>
            <a:endParaRPr/>
          </a:p>
        </p:txBody>
      </p:sp>
      <p:sp>
        <p:nvSpPr>
          <p:cNvPr id="387" name="Google Shape;387;p31"/>
          <p:cNvSpPr txBox="1"/>
          <p:nvPr/>
        </p:nvSpPr>
        <p:spPr>
          <a:xfrm>
            <a:off x="5002306" y="287767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2"/>
          <p:cNvSpPr txBox="1"/>
          <p:nvPr/>
        </p:nvSpPr>
        <p:spPr>
          <a:xfrm>
            <a:off x="314800" y="3219939"/>
            <a:ext cx="115723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不要害怕做選擇，人生永遠能有改變跟再選擇的機會，要記住不選擇也是一種選擇！</a:t>
            </a:r>
            <a:endParaRPr/>
          </a:p>
        </p:txBody>
      </p:sp>
      <p:pic>
        <p:nvPicPr>
          <p:cNvPr id="395" name="Google Shape;39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3"/>
          <p:cNvGrpSpPr/>
          <p:nvPr/>
        </p:nvGrpSpPr>
        <p:grpSpPr>
          <a:xfrm rot="-263064">
            <a:off x="3479841" y="608846"/>
            <a:ext cx="5386090" cy="4893518"/>
            <a:chOff x="3308391" y="1508959"/>
            <a:chExt cx="5386090" cy="4893518"/>
          </a:xfrm>
        </p:grpSpPr>
        <p:sp>
          <p:nvSpPr>
            <p:cNvPr id="401" name="Google Shape;401;p33"/>
            <p:cNvSpPr txBox="1"/>
            <p:nvPr/>
          </p:nvSpPr>
          <p:spPr>
            <a:xfrm rot="5400000">
              <a:off x="4690019" y="2398015"/>
              <a:ext cx="2622834" cy="5386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400"/>
                <a:buFont typeface="Impact"/>
                <a:buNone/>
              </a:pPr>
              <a:r>
                <a:rPr lang="zh-TW" sz="344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D</a:t>
              </a:r>
              <a:endParaRPr sz="344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grpSp>
          <p:nvGrpSpPr>
            <p:cNvPr id="402" name="Google Shape;402;p33"/>
            <p:cNvGrpSpPr/>
            <p:nvPr/>
          </p:nvGrpSpPr>
          <p:grpSpPr>
            <a:xfrm>
              <a:off x="3904504" y="1508959"/>
              <a:ext cx="4318639" cy="3293297"/>
              <a:chOff x="3904504" y="1508959"/>
              <a:chExt cx="4318639" cy="3293297"/>
            </a:xfrm>
          </p:grpSpPr>
          <p:sp>
            <p:nvSpPr>
              <p:cNvPr id="403" name="Google Shape;403;p33"/>
              <p:cNvSpPr txBox="1"/>
              <p:nvPr/>
            </p:nvSpPr>
            <p:spPr>
              <a:xfrm>
                <a:off x="3904504" y="1508959"/>
                <a:ext cx="1361270" cy="3154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900"/>
                  <a:buFont typeface="Impact"/>
                  <a:buNone/>
                </a:pPr>
                <a:r>
                  <a:rPr lang="zh-TW" sz="19900" b="0" i="0" u="none" strike="noStrike" cap="none">
                    <a:solidFill>
                      <a:srgbClr val="FFFFFF"/>
                    </a:solidFill>
                    <a:latin typeface="Impact"/>
                    <a:ea typeface="Impact"/>
                    <a:cs typeface="Impact"/>
                    <a:sym typeface="Impact"/>
                  </a:rPr>
                  <a:t>T</a:t>
                </a:r>
                <a:endParaRPr sz="199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sp>
            <p:nvSpPr>
              <p:cNvPr id="404" name="Google Shape;404;p33"/>
              <p:cNvSpPr txBox="1"/>
              <p:nvPr/>
            </p:nvSpPr>
            <p:spPr>
              <a:xfrm>
                <a:off x="4924999" y="2002742"/>
                <a:ext cx="1324402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0"/>
                  <a:buFont typeface="Impact"/>
                  <a:buNone/>
                </a:pPr>
                <a:r>
                  <a:rPr lang="zh-TW" sz="16000" b="0" i="0" u="none" strike="noStrike" cap="none">
                    <a:solidFill>
                      <a:srgbClr val="FFFFFF"/>
                    </a:solidFill>
                    <a:latin typeface="Impact"/>
                    <a:ea typeface="Impact"/>
                    <a:cs typeface="Impact"/>
                    <a:sym typeface="Impact"/>
                  </a:rPr>
                  <a:t>H</a:t>
                </a:r>
                <a:endParaRPr sz="160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sp>
            <p:nvSpPr>
              <p:cNvPr id="405" name="Google Shape;405;p33"/>
              <p:cNvSpPr txBox="1"/>
              <p:nvPr/>
            </p:nvSpPr>
            <p:spPr>
              <a:xfrm rot="-6587045">
                <a:off x="6564550" y="2886172"/>
                <a:ext cx="920445" cy="2215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800"/>
                  <a:buFont typeface="Impact"/>
                  <a:buNone/>
                </a:pPr>
                <a:r>
                  <a:rPr lang="zh-TW" sz="13800" b="0" i="0" u="none" strike="noStrike" cap="none">
                    <a:solidFill>
                      <a:srgbClr val="FFFFFF"/>
                    </a:solidFill>
                    <a:latin typeface="Impact"/>
                    <a:ea typeface="Impact"/>
                    <a:cs typeface="Impact"/>
                    <a:sym typeface="Impact"/>
                  </a:rPr>
                  <a:t>E</a:t>
                </a:r>
                <a:endParaRPr sz="138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sp>
            <p:nvSpPr>
              <p:cNvPr id="406" name="Google Shape;406;p33"/>
              <p:cNvSpPr txBox="1"/>
              <p:nvPr/>
            </p:nvSpPr>
            <p:spPr>
              <a:xfrm rot="4162885">
                <a:off x="6563832" y="2374866"/>
                <a:ext cx="920445" cy="2215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800"/>
                  <a:buFont typeface="Impact"/>
                  <a:buNone/>
                </a:pPr>
                <a:r>
                  <a:rPr lang="zh-TW" sz="13800" b="0" i="0" u="none" strike="noStrike" cap="none">
                    <a:solidFill>
                      <a:srgbClr val="FFFFFF"/>
                    </a:solidFill>
                    <a:latin typeface="Impact"/>
                    <a:ea typeface="Impact"/>
                    <a:cs typeface="Impact"/>
                    <a:sym typeface="Impact"/>
                  </a:rPr>
                  <a:t>E</a:t>
                </a:r>
                <a:endParaRPr sz="138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sp>
            <p:nvSpPr>
              <p:cNvPr id="407" name="Google Shape;407;p33"/>
              <p:cNvSpPr txBox="1"/>
              <p:nvPr/>
            </p:nvSpPr>
            <p:spPr>
              <a:xfrm rot="-1188159">
                <a:off x="6571571" y="2495926"/>
                <a:ext cx="55976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400"/>
                  <a:buFont typeface="Impact"/>
                  <a:buNone/>
                </a:pPr>
                <a:r>
                  <a:rPr lang="zh-TW" sz="5400" b="0" i="0" u="none" strike="noStrike" cap="none">
                    <a:solidFill>
                      <a:srgbClr val="FFFFFF"/>
                    </a:solidFill>
                    <a:latin typeface="Impact"/>
                    <a:ea typeface="Impact"/>
                    <a:cs typeface="Impact"/>
                    <a:sym typeface="Impact"/>
                  </a:rPr>
                  <a:t>N</a:t>
                </a:r>
                <a:endParaRPr sz="5400" b="0" i="0" u="none" strike="noStrike" cap="none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  <p:cxnSp>
            <p:nvCxnSpPr>
              <p:cNvPr id="408" name="Google Shape;408;p33"/>
              <p:cNvCxnSpPr/>
              <p:nvPr/>
            </p:nvCxnSpPr>
            <p:spPr>
              <a:xfrm>
                <a:off x="6526965" y="2914727"/>
                <a:ext cx="163863" cy="408510"/>
              </a:xfrm>
              <a:prstGeom prst="straightConnector1">
                <a:avLst/>
              </a:prstGeom>
              <a:noFill/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409" name="Google Shape;4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86">
        <p:split orient="vert"/>
      </p:transition>
    </mc:Choice>
    <mc:Fallback>
      <p:transition spd="slow" advTm="46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e19bccf9ff_0_0"/>
          <p:cNvSpPr txBox="1"/>
          <p:nvPr/>
        </p:nvSpPr>
        <p:spPr>
          <a:xfrm>
            <a:off x="956400" y="1992375"/>
            <a:ext cx="102792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latin typeface="Calibri"/>
                <a:ea typeface="Calibri"/>
                <a:cs typeface="Calibri"/>
                <a:sym typeface="Calibri"/>
              </a:rPr>
              <a:t>P3.南方四賤客 </a:t>
            </a:r>
            <a:r>
              <a:rPr lang="zh-TW" sz="2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https://zh.wikipedia.org/zh-tw/埃里克·卡特曼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P3.工頭</a:t>
            </a:r>
            <a:r>
              <a:rPr lang="zh-TW" sz="2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https://zhuanlan.zhihu.com/p/76518246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p3.圖片來源自網路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p3台積電.</a:t>
            </a:r>
            <a:r>
              <a:rPr lang="zh-TW" sz="2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https://zh.wikipedia.org/wiki/台灣積體電路製造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latin typeface="Calibri"/>
                <a:ea typeface="Calibri"/>
                <a:cs typeface="Calibri"/>
                <a:sym typeface="Calibri"/>
              </a:rPr>
              <a:t>P11.捷克美食地圖</a:t>
            </a:r>
            <a:r>
              <a:rPr lang="zh-TW" sz="2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https://www.eatingeurope.com/blog/czech-food-map/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latin typeface="Calibri"/>
                <a:ea typeface="Calibri"/>
                <a:cs typeface="Calibri"/>
                <a:sym typeface="Calibri"/>
              </a:rPr>
              <a:t>p21-p25.中山大學國際處（實際資料以國際處公告為準）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1e19bccf9ff_0_0"/>
          <p:cNvSpPr txBox="1"/>
          <p:nvPr/>
        </p:nvSpPr>
        <p:spPr>
          <a:xfrm>
            <a:off x="246575" y="323625"/>
            <a:ext cx="715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</a:rPr>
              <a:t>參考資料＆圖片：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 txBox="1"/>
          <p:nvPr/>
        </p:nvSpPr>
        <p:spPr>
          <a:xfrm>
            <a:off x="1643499" y="3088504"/>
            <a:ext cx="8905002" cy="7078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別讓社會的主流與恐懼淹沒了你的聲音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>
            <a:hlinkClick r:id="rId3"/>
          </p:cNvPr>
          <p:cNvSpPr txBox="1"/>
          <p:nvPr/>
        </p:nvSpPr>
        <p:spPr>
          <a:xfrm>
            <a:off x="768259" y="3088504"/>
            <a:ext cx="106554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也許你更該在意的是你的人生也只剩22k（天）</a:t>
            </a:r>
            <a:endParaRPr/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3951823" y="3150059"/>
            <a:ext cx="4288353" cy="584775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這個社會有很多的挑戰</a:t>
            </a:r>
            <a:endParaRPr/>
          </a:p>
        </p:txBody>
      </p:sp>
      <p:sp>
        <p:nvSpPr>
          <p:cNvPr id="153" name="Google Shape;153;p6"/>
          <p:cNvSpPr txBox="1"/>
          <p:nvPr/>
        </p:nvSpPr>
        <p:spPr>
          <a:xfrm>
            <a:off x="8230929" y="1422112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資源永續</a:t>
            </a:r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8230929" y="4918347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通貨膨脹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2134929" y="4918347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能源問題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2340113" y="1422111"/>
            <a:ext cx="14157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少子化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0B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/>
          <p:nvPr/>
        </p:nvSpPr>
        <p:spPr>
          <a:xfrm>
            <a:off x="357494" y="393558"/>
            <a:ext cx="5109091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你想要你的世界往哪裡走？</a:t>
            </a: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/>
          <p:nvPr/>
        </p:nvSpPr>
        <p:spPr>
          <a:xfrm>
            <a:off x="885208" y="3086208"/>
            <a:ext cx="104438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在世界的另外一頭尋找人生的第一百萬種解法</a:t>
            </a:r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 txBox="1"/>
          <p:nvPr/>
        </p:nvSpPr>
        <p:spPr>
          <a:xfrm>
            <a:off x="6605398" y="2844225"/>
            <a:ext cx="31033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尋找自己的解答，</a:t>
            </a:r>
            <a:endParaRPr/>
          </a:p>
        </p:txBody>
      </p:sp>
      <p:pic>
        <p:nvPicPr>
          <p:cNvPr id="176" name="Google Shape;176;p9"/>
          <p:cNvPicPr preferRelativeResize="0"/>
          <p:nvPr/>
        </p:nvPicPr>
        <p:blipFill rotWithShape="1">
          <a:blip r:embed="rId3">
            <a:alphaModFix/>
          </a:blip>
          <a:srcRect t="24314" r="191" b="26471"/>
          <a:stretch/>
        </p:blipFill>
        <p:spPr>
          <a:xfrm>
            <a:off x="1" y="-1"/>
            <a:ext cx="642926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/>
          <p:nvPr/>
        </p:nvSpPr>
        <p:spPr>
          <a:xfrm>
            <a:off x="8157087" y="3429000"/>
            <a:ext cx="42883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創造屬於自己的故事。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3300" y="58293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667</Words>
  <Application>Microsoft Office PowerPoint</Application>
  <PresentationFormat>寬螢幕</PresentationFormat>
  <Paragraphs>102</Paragraphs>
  <Slides>34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8" baseType="lpstr">
      <vt:lpstr>Arial</vt:lpstr>
      <vt:lpstr>Calibri</vt:lpstr>
      <vt:lpstr>Impact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需要準備什麼?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1</cp:revision>
  <dcterms:created xsi:type="dcterms:W3CDTF">2023-03-25T19:47:50Z</dcterms:created>
  <dcterms:modified xsi:type="dcterms:W3CDTF">2023-04-25T00:22:17Z</dcterms:modified>
</cp:coreProperties>
</file>