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4" r:id="rId9"/>
    <p:sldId id="263" r:id="rId10"/>
    <p:sldId id="266" r:id="rId11"/>
    <p:sldId id="269" r:id="rId12"/>
    <p:sldId id="267" r:id="rId13"/>
    <p:sldId id="271" r:id="rId14"/>
    <p:sldId id="272" r:id="rId15"/>
    <p:sldId id="268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92" r:id="rId34"/>
    <p:sldId id="293" r:id="rId35"/>
    <p:sldId id="294" r:id="rId36"/>
    <p:sldId id="289" r:id="rId37"/>
    <p:sldId id="270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07FF6-2575-4338-B5EA-BF7BA4FCEF9B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1B64502-936D-4E1A-A430-624503CC9AB0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無氟撥水撥油</a:t>
          </a:r>
          <a:endParaRPr lang="zh-TW" altLang="en-US" sz="20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3304C91-C37F-4D15-9A32-0E93DEC272F6}" type="parTrans" cxnId="{49C5CA83-FCAC-491D-87CB-8D816FBA5513}">
      <dgm:prSet/>
      <dgm:spPr/>
      <dgm:t>
        <a:bodyPr/>
        <a:lstStyle/>
        <a:p>
          <a:endParaRPr lang="zh-TW" altLang="en-US"/>
        </a:p>
      </dgm:t>
    </dgm:pt>
    <dgm:pt modelId="{D56AC7A9-0D16-4DCC-8CEE-BFD6E8E84F40}" type="sibTrans" cxnId="{49C5CA83-FCAC-491D-87CB-8D816FBA5513}">
      <dgm:prSet/>
      <dgm:spPr/>
      <dgm:t>
        <a:bodyPr/>
        <a:lstStyle/>
        <a:p>
          <a:endParaRPr lang="zh-TW" altLang="en-US"/>
        </a:p>
      </dgm:t>
    </dgm:pt>
    <dgm:pt modelId="{FA54600B-AEB2-4E2C-A45C-C4B21C0A252A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不發臭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FDF08187-EDF2-44E7-B06B-A534149113C3}" type="parTrans" cxnId="{BD44FF57-1171-4123-949A-2E57E152A9E3}">
      <dgm:prSet/>
      <dgm:spPr/>
      <dgm:t>
        <a:bodyPr/>
        <a:lstStyle/>
        <a:p>
          <a:endParaRPr lang="zh-TW" altLang="en-US"/>
        </a:p>
      </dgm:t>
    </dgm:pt>
    <dgm:pt modelId="{223C4C08-6A25-4461-886E-90FD9AC70E22}" type="sibTrans" cxnId="{BD44FF57-1171-4123-949A-2E57E152A9E3}">
      <dgm:prSet/>
      <dgm:spPr/>
      <dgm:t>
        <a:bodyPr/>
        <a:lstStyle/>
        <a:p>
          <a:endParaRPr lang="zh-TW" altLang="en-US"/>
        </a:p>
      </dgm:t>
    </dgm:pt>
    <dgm:pt modelId="{BF856B9A-EAD0-46DB-BD21-AF446715F52E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1600" b="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不易形成汙漬</a:t>
          </a:r>
          <a:endParaRPr lang="zh-TW" altLang="en-US" sz="1600" b="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6988B1B-AA6C-4F97-852A-E4D5249B12FF}" type="parTrans" cxnId="{1026FDE5-893E-4F7A-899B-0E9378A52703}">
      <dgm:prSet/>
      <dgm:spPr/>
      <dgm:t>
        <a:bodyPr/>
        <a:lstStyle/>
        <a:p>
          <a:endParaRPr lang="zh-TW" altLang="en-US"/>
        </a:p>
      </dgm:t>
    </dgm:pt>
    <dgm:pt modelId="{5989BE1A-C3A0-4353-8483-2431FA956565}" type="sibTrans" cxnId="{1026FDE5-893E-4F7A-899B-0E9378A52703}">
      <dgm:prSet/>
      <dgm:spPr/>
      <dgm:t>
        <a:bodyPr/>
        <a:lstStyle/>
        <a:p>
          <a:endParaRPr lang="zh-TW" altLang="en-US"/>
        </a:p>
      </dgm:t>
    </dgm:pt>
    <dgm:pt modelId="{3D37A23D-7302-407A-9664-3469B746A3C7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18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快乾</a:t>
          </a:r>
          <a:endParaRPr lang="zh-TW" altLang="en-US" sz="18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5EB6097-1FB7-4DAE-AEE5-A949075718AD}" type="parTrans" cxnId="{54B1B9AD-48BB-4218-89DB-85C8459FDCDE}">
      <dgm:prSet/>
      <dgm:spPr/>
      <dgm:t>
        <a:bodyPr/>
        <a:lstStyle/>
        <a:p>
          <a:endParaRPr lang="zh-TW" altLang="en-US"/>
        </a:p>
      </dgm:t>
    </dgm:pt>
    <dgm:pt modelId="{47A7B126-E904-473F-9EF6-8BAADAD73074}" type="sibTrans" cxnId="{54B1B9AD-48BB-4218-89DB-85C8459FDCDE}">
      <dgm:prSet/>
      <dgm:spPr/>
      <dgm:t>
        <a:bodyPr/>
        <a:lstStyle/>
        <a:p>
          <a:endParaRPr lang="zh-TW" altLang="en-US"/>
        </a:p>
      </dgm:t>
    </dgm:pt>
    <dgm:pt modelId="{6D19EE08-26AF-4C33-BC5B-23B1684B87FC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不易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</a:b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淋濕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0EA1704E-C500-4329-BD66-3AC7AFA92534}" type="parTrans" cxnId="{672D9365-8072-4122-965C-9DA42CA1BC5D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25AA705A-DD58-474E-810B-537AF80C5A99}" type="sibTrans" cxnId="{672D9365-8072-4122-965C-9DA42CA1BC5D}">
      <dgm:prSet/>
      <dgm:spPr/>
      <dgm:t>
        <a:bodyPr/>
        <a:lstStyle/>
        <a:p>
          <a:endParaRPr lang="zh-TW" altLang="en-US"/>
        </a:p>
      </dgm:t>
    </dgm:pt>
    <dgm:pt modelId="{2B3D775E-C909-4FCB-96FE-C3AAFC5100D4}">
      <dgm:prSet custT="1"/>
      <dgm:spPr>
        <a:solidFill>
          <a:srgbClr val="FFC000"/>
        </a:solidFill>
      </dgm:spPr>
      <dgm:t>
        <a:bodyPr/>
        <a:lstStyle/>
        <a:p>
          <a:r>
            <a:rPr lang="zh-TW" altLang="en-US" sz="1800" b="0" dirty="0" smtClean="0">
              <a:solidFill>
                <a:schemeClr val="accent4"/>
              </a:solidFill>
              <a:latin typeface="微軟正黑體" pitchFamily="34" charset="-120"/>
              <a:ea typeface="微軟正黑體" pitchFamily="34" charset="-120"/>
            </a:rPr>
            <a:t>環境</a:t>
          </a:r>
          <a:r>
            <a:rPr lang="en-US" altLang="zh-TW" sz="1800" b="0" dirty="0" smtClean="0">
              <a:solidFill>
                <a:schemeClr val="accent4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1800" b="0" dirty="0" smtClean="0">
              <a:solidFill>
                <a:schemeClr val="accent4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1800" b="0" dirty="0" smtClean="0">
              <a:solidFill>
                <a:schemeClr val="accent4"/>
              </a:solidFill>
              <a:latin typeface="微軟正黑體" pitchFamily="34" charset="-120"/>
              <a:ea typeface="微軟正黑體" pitchFamily="34" charset="-120"/>
            </a:rPr>
            <a:t>友善</a:t>
          </a:r>
          <a:endParaRPr lang="zh-TW" altLang="en-US" sz="1800" b="0" dirty="0">
            <a:solidFill>
              <a:schemeClr val="accent4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749E3AD-1C74-4098-83B3-485329FE7DCB}" type="parTrans" cxnId="{0D70CD96-6A01-4FD9-BAD3-B43317D4E063}">
      <dgm:prSet/>
      <dgm:spPr/>
      <dgm:t>
        <a:bodyPr/>
        <a:lstStyle/>
        <a:p>
          <a:endParaRPr lang="zh-TW" altLang="en-US"/>
        </a:p>
      </dgm:t>
    </dgm:pt>
    <dgm:pt modelId="{8279CA0B-967E-4F35-A98C-5CA1D8D850E6}" type="sibTrans" cxnId="{0D70CD96-6A01-4FD9-BAD3-B43317D4E063}">
      <dgm:prSet/>
      <dgm:spPr/>
      <dgm:t>
        <a:bodyPr/>
        <a:lstStyle/>
        <a:p>
          <a:endParaRPr lang="zh-TW" altLang="en-US"/>
        </a:p>
      </dgm:t>
    </dgm:pt>
    <dgm:pt modelId="{07FBBE25-A768-4431-AF9D-93D9694CF3BE}">
      <dgm:prSet custT="1"/>
      <dgm:spPr>
        <a:solidFill>
          <a:srgbClr val="A50021"/>
        </a:solidFill>
      </dgm:spPr>
      <dgm:t>
        <a:bodyPr/>
        <a:lstStyle/>
        <a:p>
          <a:r>
            <a:rPr lang="zh-TW" altLang="en-US" sz="1600" dirty="0" smtClean="0">
              <a:latin typeface="微軟正黑體" pitchFamily="34" charset="-120"/>
              <a:ea typeface="微軟正黑體" pitchFamily="34" charset="-120"/>
            </a:rPr>
            <a:t>減少洗衣次數</a:t>
          </a:r>
          <a:endParaRPr lang="zh-TW" altLang="en-US" sz="1600" dirty="0">
            <a:latin typeface="微軟正黑體" pitchFamily="34" charset="-120"/>
            <a:ea typeface="微軟正黑體" pitchFamily="34" charset="-120"/>
          </a:endParaRPr>
        </a:p>
      </dgm:t>
    </dgm:pt>
    <dgm:pt modelId="{1B04A641-C68A-4D39-9B8D-C31479D27F19}" type="parTrans" cxnId="{48E541EF-B874-4D1B-B21C-541449FA536E}">
      <dgm:prSet/>
      <dgm:spPr/>
      <dgm:t>
        <a:bodyPr/>
        <a:lstStyle/>
        <a:p>
          <a:endParaRPr lang="zh-TW" altLang="en-US"/>
        </a:p>
      </dgm:t>
    </dgm:pt>
    <dgm:pt modelId="{0DBD5432-0437-4181-BA79-0DB61D535617}" type="sibTrans" cxnId="{48E541EF-B874-4D1B-B21C-541449FA536E}">
      <dgm:prSet/>
      <dgm:spPr/>
      <dgm:t>
        <a:bodyPr/>
        <a:lstStyle/>
        <a:p>
          <a:endParaRPr lang="zh-TW" altLang="en-US"/>
        </a:p>
      </dgm:t>
    </dgm:pt>
    <dgm:pt modelId="{457707CD-402F-48A8-A36C-933D1FDD2034}" type="pres">
      <dgm:prSet presAssocID="{F2907FF6-2575-4338-B5EA-BF7BA4FCEF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AE5AD3F-A14C-40EB-B0DF-64BE6ABBC261}" type="pres">
      <dgm:prSet presAssocID="{21B64502-936D-4E1A-A430-624503CC9AB0}" presName="centerShape" presStyleLbl="node0" presStyleIdx="0" presStyleCnt="1" custScaleX="165409" custScaleY="90507"/>
      <dgm:spPr/>
      <dgm:t>
        <a:bodyPr/>
        <a:lstStyle/>
        <a:p>
          <a:endParaRPr lang="zh-TW" altLang="en-US"/>
        </a:p>
      </dgm:t>
    </dgm:pt>
    <dgm:pt modelId="{65E64788-74D8-43FE-A88B-FD8713F2CEBB}" type="pres">
      <dgm:prSet presAssocID="{FDF08187-EDF2-44E7-B06B-A534149113C3}" presName="parTrans" presStyleLbl="sibTrans2D1" presStyleIdx="0" presStyleCnt="6"/>
      <dgm:spPr/>
      <dgm:t>
        <a:bodyPr/>
        <a:lstStyle/>
        <a:p>
          <a:endParaRPr lang="zh-TW" altLang="en-US"/>
        </a:p>
      </dgm:t>
    </dgm:pt>
    <dgm:pt modelId="{00C9B604-22C8-444F-9C1F-7C053A1D3D55}" type="pres">
      <dgm:prSet presAssocID="{FDF08187-EDF2-44E7-B06B-A534149113C3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872A1642-6043-479D-914E-736363B742C7}" type="pres">
      <dgm:prSet presAssocID="{FA54600B-AEB2-4E2C-A45C-C4B21C0A252A}" presName="node" presStyleLbl="node1" presStyleIdx="0" presStyleCnt="6" custRadScaleRad="1053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3B431D-0470-413D-ACB3-2A4093D3A25A}" type="pres">
      <dgm:prSet presAssocID="{46988B1B-AA6C-4F97-852A-E4D5249B12FF}" presName="parTrans" presStyleLbl="sibTrans2D1" presStyleIdx="1" presStyleCnt="6"/>
      <dgm:spPr/>
      <dgm:t>
        <a:bodyPr/>
        <a:lstStyle/>
        <a:p>
          <a:endParaRPr lang="zh-TW" altLang="en-US"/>
        </a:p>
      </dgm:t>
    </dgm:pt>
    <dgm:pt modelId="{48D003A6-F177-484B-9CE7-95789C091D41}" type="pres">
      <dgm:prSet presAssocID="{46988B1B-AA6C-4F97-852A-E4D5249B12FF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01FC5C07-58A6-483B-A295-9BCD2E0FB2E3}" type="pres">
      <dgm:prSet presAssocID="{BF856B9A-EAD0-46DB-BD21-AF446715F52E}" presName="node" presStyleLbl="node1" presStyleIdx="1" presStyleCnt="6" custRadScaleRad="125806" custRadScaleInc="63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D31C03-CD1B-495C-A3EF-496B85C4C76B}" type="pres">
      <dgm:prSet presAssocID="{75EB6097-1FB7-4DAE-AEE5-A949075718AD}" presName="parTrans" presStyleLbl="sibTrans2D1" presStyleIdx="2" presStyleCnt="6"/>
      <dgm:spPr/>
      <dgm:t>
        <a:bodyPr/>
        <a:lstStyle/>
        <a:p>
          <a:endParaRPr lang="zh-TW" altLang="en-US"/>
        </a:p>
      </dgm:t>
    </dgm:pt>
    <dgm:pt modelId="{3B45C704-1B50-425C-9B27-B3026221CF7F}" type="pres">
      <dgm:prSet presAssocID="{75EB6097-1FB7-4DAE-AEE5-A949075718AD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C6B53DCB-BF60-4CFC-BF26-55AEC62204D6}" type="pres">
      <dgm:prSet presAssocID="{3D37A23D-7302-407A-9664-3469B746A3C7}" presName="node" presStyleLbl="node1" presStyleIdx="2" presStyleCnt="6" custRadScaleRad="122279" custRadScaleInc="-195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00C21D-461F-4502-8D19-A3F63D63DF70}" type="pres">
      <dgm:prSet presAssocID="{B749E3AD-1C74-4098-83B3-485329FE7DCB}" presName="parTrans" presStyleLbl="sibTrans2D1" presStyleIdx="3" presStyleCnt="6"/>
      <dgm:spPr/>
      <dgm:t>
        <a:bodyPr/>
        <a:lstStyle/>
        <a:p>
          <a:endParaRPr lang="zh-TW" altLang="en-US"/>
        </a:p>
      </dgm:t>
    </dgm:pt>
    <dgm:pt modelId="{A500516A-233D-4587-B2EF-F6078F923242}" type="pres">
      <dgm:prSet presAssocID="{B749E3AD-1C74-4098-83B3-485329FE7DCB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7EC3A312-A3F7-4A54-8FDE-12AE26DC6EC7}" type="pres">
      <dgm:prSet presAssocID="{2B3D775E-C909-4FCB-96FE-C3AAFC5100D4}" presName="node" presStyleLbl="node1" presStyleIdx="3" presStyleCnt="6" custRadScaleRad="1045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4D156B-8BA9-41D1-A396-E777ED896794}" type="pres">
      <dgm:prSet presAssocID="{0EA1704E-C500-4329-BD66-3AC7AFA92534}" presName="parTrans" presStyleLbl="sibTrans2D1" presStyleIdx="4" presStyleCnt="6"/>
      <dgm:spPr/>
      <dgm:t>
        <a:bodyPr/>
        <a:lstStyle/>
        <a:p>
          <a:endParaRPr lang="zh-TW" altLang="en-US"/>
        </a:p>
      </dgm:t>
    </dgm:pt>
    <dgm:pt modelId="{482B4AE0-26E4-4819-8562-708C9765BB61}" type="pres">
      <dgm:prSet presAssocID="{0EA1704E-C500-4329-BD66-3AC7AFA92534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5991D7C2-464E-48F0-9FBA-23838DB88E5C}" type="pres">
      <dgm:prSet presAssocID="{6D19EE08-26AF-4C33-BC5B-23B1684B87FC}" presName="node" presStyleLbl="node1" presStyleIdx="4" presStyleCnt="6" custRadScaleRad="122895" custRadScaleInc="199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A77044-90AF-4F8D-8CCA-7E6FB937BFF4}" type="pres">
      <dgm:prSet presAssocID="{1B04A641-C68A-4D39-9B8D-C31479D27F19}" presName="parTrans" presStyleLbl="sibTrans2D1" presStyleIdx="5" presStyleCnt="6"/>
      <dgm:spPr/>
      <dgm:t>
        <a:bodyPr/>
        <a:lstStyle/>
        <a:p>
          <a:endParaRPr lang="zh-TW" altLang="en-US"/>
        </a:p>
      </dgm:t>
    </dgm:pt>
    <dgm:pt modelId="{0E6942AC-354B-46B2-8694-76D7E906D612}" type="pres">
      <dgm:prSet presAssocID="{1B04A641-C68A-4D39-9B8D-C31479D27F19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59AA28DB-93CF-4D6D-A6F5-C3635056763D}" type="pres">
      <dgm:prSet presAssocID="{07FBBE25-A768-4431-AF9D-93D9694CF3BE}" presName="node" presStyleLbl="node1" presStyleIdx="5" presStyleCnt="6" custRadScaleRad="126855" custRadScaleInc="-6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EAE0DE-4060-2545-90FE-F5B00B4D4750}" type="presOf" srcId="{0EA1704E-C500-4329-BD66-3AC7AFA92534}" destId="{482B4AE0-26E4-4819-8562-708C9765BB61}" srcOrd="1" destOrd="0" presId="urn:microsoft.com/office/officeart/2005/8/layout/radial5"/>
    <dgm:cxn modelId="{6DF3BC43-62BA-DB41-8CA1-F43053796CCE}" type="presOf" srcId="{BF856B9A-EAD0-46DB-BD21-AF446715F52E}" destId="{01FC5C07-58A6-483B-A295-9BCD2E0FB2E3}" srcOrd="0" destOrd="0" presId="urn:microsoft.com/office/officeart/2005/8/layout/radial5"/>
    <dgm:cxn modelId="{1026FDE5-893E-4F7A-899B-0E9378A52703}" srcId="{21B64502-936D-4E1A-A430-624503CC9AB0}" destId="{BF856B9A-EAD0-46DB-BD21-AF446715F52E}" srcOrd="1" destOrd="0" parTransId="{46988B1B-AA6C-4F97-852A-E4D5249B12FF}" sibTransId="{5989BE1A-C3A0-4353-8483-2431FA956565}"/>
    <dgm:cxn modelId="{43B8B7C6-D550-DB4D-98C3-71029B1D902D}" type="presOf" srcId="{1B04A641-C68A-4D39-9B8D-C31479D27F19}" destId="{FDA77044-90AF-4F8D-8CCA-7E6FB937BFF4}" srcOrd="0" destOrd="0" presId="urn:microsoft.com/office/officeart/2005/8/layout/radial5"/>
    <dgm:cxn modelId="{49C5CA83-FCAC-491D-87CB-8D816FBA5513}" srcId="{F2907FF6-2575-4338-B5EA-BF7BA4FCEF9B}" destId="{21B64502-936D-4E1A-A430-624503CC9AB0}" srcOrd="0" destOrd="0" parTransId="{43304C91-C37F-4D15-9A32-0E93DEC272F6}" sibTransId="{D56AC7A9-0D16-4DCC-8CEE-BFD6E8E84F40}"/>
    <dgm:cxn modelId="{49D2509C-8843-E14F-AC63-5310DF69D6FB}" type="presOf" srcId="{FDF08187-EDF2-44E7-B06B-A534149113C3}" destId="{65E64788-74D8-43FE-A88B-FD8713F2CEBB}" srcOrd="0" destOrd="0" presId="urn:microsoft.com/office/officeart/2005/8/layout/radial5"/>
    <dgm:cxn modelId="{6DB8DC50-2106-9B40-B295-32648809AC92}" type="presOf" srcId="{21B64502-936D-4E1A-A430-624503CC9AB0}" destId="{BAE5AD3F-A14C-40EB-B0DF-64BE6ABBC261}" srcOrd="0" destOrd="0" presId="urn:microsoft.com/office/officeart/2005/8/layout/radial5"/>
    <dgm:cxn modelId="{48E541EF-B874-4D1B-B21C-541449FA536E}" srcId="{21B64502-936D-4E1A-A430-624503CC9AB0}" destId="{07FBBE25-A768-4431-AF9D-93D9694CF3BE}" srcOrd="5" destOrd="0" parTransId="{1B04A641-C68A-4D39-9B8D-C31479D27F19}" sibTransId="{0DBD5432-0437-4181-BA79-0DB61D535617}"/>
    <dgm:cxn modelId="{95DEF9EF-07AC-B746-8476-354FD5EF32B7}" type="presOf" srcId="{6D19EE08-26AF-4C33-BC5B-23B1684B87FC}" destId="{5991D7C2-464E-48F0-9FBA-23838DB88E5C}" srcOrd="0" destOrd="0" presId="urn:microsoft.com/office/officeart/2005/8/layout/radial5"/>
    <dgm:cxn modelId="{570FE54B-8DB4-014C-9BDF-78E39DC77417}" type="presOf" srcId="{3D37A23D-7302-407A-9664-3469B746A3C7}" destId="{C6B53DCB-BF60-4CFC-BF26-55AEC62204D6}" srcOrd="0" destOrd="0" presId="urn:microsoft.com/office/officeart/2005/8/layout/radial5"/>
    <dgm:cxn modelId="{672D9365-8072-4122-965C-9DA42CA1BC5D}" srcId="{21B64502-936D-4E1A-A430-624503CC9AB0}" destId="{6D19EE08-26AF-4C33-BC5B-23B1684B87FC}" srcOrd="4" destOrd="0" parTransId="{0EA1704E-C500-4329-BD66-3AC7AFA92534}" sibTransId="{25AA705A-DD58-474E-810B-537AF80C5A99}"/>
    <dgm:cxn modelId="{1A8CF661-A02F-CD43-8743-C96CAA2C2BDC}" type="presOf" srcId="{2B3D775E-C909-4FCB-96FE-C3AAFC5100D4}" destId="{7EC3A312-A3F7-4A54-8FDE-12AE26DC6EC7}" srcOrd="0" destOrd="0" presId="urn:microsoft.com/office/officeart/2005/8/layout/radial5"/>
    <dgm:cxn modelId="{CCAED4DE-C3F8-9D45-BF09-01B4C9817CD9}" type="presOf" srcId="{07FBBE25-A768-4431-AF9D-93D9694CF3BE}" destId="{59AA28DB-93CF-4D6D-A6F5-C3635056763D}" srcOrd="0" destOrd="0" presId="urn:microsoft.com/office/officeart/2005/8/layout/radial5"/>
    <dgm:cxn modelId="{323B2D8B-7ADB-2E4C-9FF3-A17840F2AEF6}" type="presOf" srcId="{46988B1B-AA6C-4F97-852A-E4D5249B12FF}" destId="{553B431D-0470-413D-ACB3-2A4093D3A25A}" srcOrd="0" destOrd="0" presId="urn:microsoft.com/office/officeart/2005/8/layout/radial5"/>
    <dgm:cxn modelId="{54B1B9AD-48BB-4218-89DB-85C8459FDCDE}" srcId="{21B64502-936D-4E1A-A430-624503CC9AB0}" destId="{3D37A23D-7302-407A-9664-3469B746A3C7}" srcOrd="2" destOrd="0" parTransId="{75EB6097-1FB7-4DAE-AEE5-A949075718AD}" sibTransId="{47A7B126-E904-473F-9EF6-8BAADAD73074}"/>
    <dgm:cxn modelId="{0D70CD96-6A01-4FD9-BAD3-B43317D4E063}" srcId="{21B64502-936D-4E1A-A430-624503CC9AB0}" destId="{2B3D775E-C909-4FCB-96FE-C3AAFC5100D4}" srcOrd="3" destOrd="0" parTransId="{B749E3AD-1C74-4098-83B3-485329FE7DCB}" sibTransId="{8279CA0B-967E-4F35-A98C-5CA1D8D850E6}"/>
    <dgm:cxn modelId="{4F6368D3-4A38-DF40-B5A7-478889BCEE9F}" type="presOf" srcId="{F2907FF6-2575-4338-B5EA-BF7BA4FCEF9B}" destId="{457707CD-402F-48A8-A36C-933D1FDD2034}" srcOrd="0" destOrd="0" presId="urn:microsoft.com/office/officeart/2005/8/layout/radial5"/>
    <dgm:cxn modelId="{AEBD6ED2-E2C7-B448-921B-EE8D2CB3FD41}" type="presOf" srcId="{FDF08187-EDF2-44E7-B06B-A534149113C3}" destId="{00C9B604-22C8-444F-9C1F-7C053A1D3D55}" srcOrd="1" destOrd="0" presId="urn:microsoft.com/office/officeart/2005/8/layout/radial5"/>
    <dgm:cxn modelId="{353D8E3B-0D26-A34B-B712-774981158FA3}" type="presOf" srcId="{75EB6097-1FB7-4DAE-AEE5-A949075718AD}" destId="{3B45C704-1B50-425C-9B27-B3026221CF7F}" srcOrd="1" destOrd="0" presId="urn:microsoft.com/office/officeart/2005/8/layout/radial5"/>
    <dgm:cxn modelId="{6F05ADD9-30CD-3F4D-9E00-7075820B01D0}" type="presOf" srcId="{0EA1704E-C500-4329-BD66-3AC7AFA92534}" destId="{114D156B-8BA9-41D1-A396-E777ED896794}" srcOrd="0" destOrd="0" presId="urn:microsoft.com/office/officeart/2005/8/layout/radial5"/>
    <dgm:cxn modelId="{86785F78-D8E7-EF47-B77C-461952E742B7}" type="presOf" srcId="{B749E3AD-1C74-4098-83B3-485329FE7DCB}" destId="{C500C21D-461F-4502-8D19-A3F63D63DF70}" srcOrd="0" destOrd="0" presId="urn:microsoft.com/office/officeart/2005/8/layout/radial5"/>
    <dgm:cxn modelId="{874FBA26-9645-C042-A50C-38795F597404}" type="presOf" srcId="{FA54600B-AEB2-4E2C-A45C-C4B21C0A252A}" destId="{872A1642-6043-479D-914E-736363B742C7}" srcOrd="0" destOrd="0" presId="urn:microsoft.com/office/officeart/2005/8/layout/radial5"/>
    <dgm:cxn modelId="{536D900E-1DF1-8C42-B0B0-D4A32D058AB8}" type="presOf" srcId="{75EB6097-1FB7-4DAE-AEE5-A949075718AD}" destId="{7FD31C03-CD1B-495C-A3EF-496B85C4C76B}" srcOrd="0" destOrd="0" presId="urn:microsoft.com/office/officeart/2005/8/layout/radial5"/>
    <dgm:cxn modelId="{A28BE779-8D23-F942-9775-2E13C5D68467}" type="presOf" srcId="{46988B1B-AA6C-4F97-852A-E4D5249B12FF}" destId="{48D003A6-F177-484B-9CE7-95789C091D41}" srcOrd="1" destOrd="0" presId="urn:microsoft.com/office/officeart/2005/8/layout/radial5"/>
    <dgm:cxn modelId="{874FD7D7-8C92-CF48-8897-2B6723CF6630}" type="presOf" srcId="{B749E3AD-1C74-4098-83B3-485329FE7DCB}" destId="{A500516A-233D-4587-B2EF-F6078F923242}" srcOrd="1" destOrd="0" presId="urn:microsoft.com/office/officeart/2005/8/layout/radial5"/>
    <dgm:cxn modelId="{BD44FF57-1171-4123-949A-2E57E152A9E3}" srcId="{21B64502-936D-4E1A-A430-624503CC9AB0}" destId="{FA54600B-AEB2-4E2C-A45C-C4B21C0A252A}" srcOrd="0" destOrd="0" parTransId="{FDF08187-EDF2-44E7-B06B-A534149113C3}" sibTransId="{223C4C08-6A25-4461-886E-90FD9AC70E22}"/>
    <dgm:cxn modelId="{4360C304-284D-944B-8495-9BDF6C2F2C94}" type="presOf" srcId="{1B04A641-C68A-4D39-9B8D-C31479D27F19}" destId="{0E6942AC-354B-46B2-8694-76D7E906D612}" srcOrd="1" destOrd="0" presId="urn:microsoft.com/office/officeart/2005/8/layout/radial5"/>
    <dgm:cxn modelId="{36E61158-C35A-9548-9E06-C602BB1F7CB6}" type="presParOf" srcId="{457707CD-402F-48A8-A36C-933D1FDD2034}" destId="{BAE5AD3F-A14C-40EB-B0DF-64BE6ABBC261}" srcOrd="0" destOrd="0" presId="urn:microsoft.com/office/officeart/2005/8/layout/radial5"/>
    <dgm:cxn modelId="{375C48A5-1953-F84C-9888-CCE6543681F8}" type="presParOf" srcId="{457707CD-402F-48A8-A36C-933D1FDD2034}" destId="{65E64788-74D8-43FE-A88B-FD8713F2CEBB}" srcOrd="1" destOrd="0" presId="urn:microsoft.com/office/officeart/2005/8/layout/radial5"/>
    <dgm:cxn modelId="{0A8BDD75-9659-1645-96F2-EB2C698E2EF7}" type="presParOf" srcId="{65E64788-74D8-43FE-A88B-FD8713F2CEBB}" destId="{00C9B604-22C8-444F-9C1F-7C053A1D3D55}" srcOrd="0" destOrd="0" presId="urn:microsoft.com/office/officeart/2005/8/layout/radial5"/>
    <dgm:cxn modelId="{AD64C4F4-B0F4-7B4E-805D-2E3ABC8DB95B}" type="presParOf" srcId="{457707CD-402F-48A8-A36C-933D1FDD2034}" destId="{872A1642-6043-479D-914E-736363B742C7}" srcOrd="2" destOrd="0" presId="urn:microsoft.com/office/officeart/2005/8/layout/radial5"/>
    <dgm:cxn modelId="{820EA471-3D77-DE47-B5D6-944ADFA59B60}" type="presParOf" srcId="{457707CD-402F-48A8-A36C-933D1FDD2034}" destId="{553B431D-0470-413D-ACB3-2A4093D3A25A}" srcOrd="3" destOrd="0" presId="urn:microsoft.com/office/officeart/2005/8/layout/radial5"/>
    <dgm:cxn modelId="{9B4CCA87-9D09-D749-A256-F2E06F6E73DA}" type="presParOf" srcId="{553B431D-0470-413D-ACB3-2A4093D3A25A}" destId="{48D003A6-F177-484B-9CE7-95789C091D41}" srcOrd="0" destOrd="0" presId="urn:microsoft.com/office/officeart/2005/8/layout/radial5"/>
    <dgm:cxn modelId="{9891765F-7ADA-4842-BF64-25D33C0FB519}" type="presParOf" srcId="{457707CD-402F-48A8-A36C-933D1FDD2034}" destId="{01FC5C07-58A6-483B-A295-9BCD2E0FB2E3}" srcOrd="4" destOrd="0" presId="urn:microsoft.com/office/officeart/2005/8/layout/radial5"/>
    <dgm:cxn modelId="{5F84888A-7A96-5042-8780-656BEC07A757}" type="presParOf" srcId="{457707CD-402F-48A8-A36C-933D1FDD2034}" destId="{7FD31C03-CD1B-495C-A3EF-496B85C4C76B}" srcOrd="5" destOrd="0" presId="urn:microsoft.com/office/officeart/2005/8/layout/radial5"/>
    <dgm:cxn modelId="{619620E0-BBB3-5543-ACAA-EC5B0A55D272}" type="presParOf" srcId="{7FD31C03-CD1B-495C-A3EF-496B85C4C76B}" destId="{3B45C704-1B50-425C-9B27-B3026221CF7F}" srcOrd="0" destOrd="0" presId="urn:microsoft.com/office/officeart/2005/8/layout/radial5"/>
    <dgm:cxn modelId="{09543E82-7231-E647-966F-F95D7AFE20AD}" type="presParOf" srcId="{457707CD-402F-48A8-A36C-933D1FDD2034}" destId="{C6B53DCB-BF60-4CFC-BF26-55AEC62204D6}" srcOrd="6" destOrd="0" presId="urn:microsoft.com/office/officeart/2005/8/layout/radial5"/>
    <dgm:cxn modelId="{76AE36F0-ADE8-A445-8A89-8B64C0A8EED1}" type="presParOf" srcId="{457707CD-402F-48A8-A36C-933D1FDD2034}" destId="{C500C21D-461F-4502-8D19-A3F63D63DF70}" srcOrd="7" destOrd="0" presId="urn:microsoft.com/office/officeart/2005/8/layout/radial5"/>
    <dgm:cxn modelId="{81714E20-00BC-0B4E-B9CA-B02FC9A7DC3C}" type="presParOf" srcId="{C500C21D-461F-4502-8D19-A3F63D63DF70}" destId="{A500516A-233D-4587-B2EF-F6078F923242}" srcOrd="0" destOrd="0" presId="urn:microsoft.com/office/officeart/2005/8/layout/radial5"/>
    <dgm:cxn modelId="{8B0F91C0-222E-264F-99C8-B7EC28E8D017}" type="presParOf" srcId="{457707CD-402F-48A8-A36C-933D1FDD2034}" destId="{7EC3A312-A3F7-4A54-8FDE-12AE26DC6EC7}" srcOrd="8" destOrd="0" presId="urn:microsoft.com/office/officeart/2005/8/layout/radial5"/>
    <dgm:cxn modelId="{85A4EFE1-2DE7-4043-B5DB-CFDA57714236}" type="presParOf" srcId="{457707CD-402F-48A8-A36C-933D1FDD2034}" destId="{114D156B-8BA9-41D1-A396-E777ED896794}" srcOrd="9" destOrd="0" presId="urn:microsoft.com/office/officeart/2005/8/layout/radial5"/>
    <dgm:cxn modelId="{61FBAD7B-FADC-D446-86C5-716EB3F7D53E}" type="presParOf" srcId="{114D156B-8BA9-41D1-A396-E777ED896794}" destId="{482B4AE0-26E4-4819-8562-708C9765BB61}" srcOrd="0" destOrd="0" presId="urn:microsoft.com/office/officeart/2005/8/layout/radial5"/>
    <dgm:cxn modelId="{F12120B3-B144-6A4E-BEB5-9852FDD7756E}" type="presParOf" srcId="{457707CD-402F-48A8-A36C-933D1FDD2034}" destId="{5991D7C2-464E-48F0-9FBA-23838DB88E5C}" srcOrd="10" destOrd="0" presId="urn:microsoft.com/office/officeart/2005/8/layout/radial5"/>
    <dgm:cxn modelId="{23E7BE2A-D57B-E04A-86D9-FB86BD86C695}" type="presParOf" srcId="{457707CD-402F-48A8-A36C-933D1FDD2034}" destId="{FDA77044-90AF-4F8D-8CCA-7E6FB937BFF4}" srcOrd="11" destOrd="0" presId="urn:microsoft.com/office/officeart/2005/8/layout/radial5"/>
    <dgm:cxn modelId="{79B9D427-BA66-ED4F-A1D4-E121E70DE720}" type="presParOf" srcId="{FDA77044-90AF-4F8D-8CCA-7E6FB937BFF4}" destId="{0E6942AC-354B-46B2-8694-76D7E906D612}" srcOrd="0" destOrd="0" presId="urn:microsoft.com/office/officeart/2005/8/layout/radial5"/>
    <dgm:cxn modelId="{D64060B4-824C-AF4D-9E7F-78272A96C861}" type="presParOf" srcId="{457707CD-402F-48A8-A36C-933D1FDD2034}" destId="{59AA28DB-93CF-4D6D-A6F5-C3635056763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608E1-3CC7-094B-AE3D-630DEB9773CE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BAE2F-9949-FB47-A4DF-77A34B5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0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DE316-FF2B-B04C-A918-982AB99F2C83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450A6-BC2A-A149-9E7C-EC58B3E3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25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BA84-0D6B-564D-904A-22FE1F71026C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1627-90D6-154A-82B8-F2263F9AAED3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4904-17FA-9F49-81BD-70CD5948C347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儷宋 Pro"/>
                <a:ea typeface="儷宋 Pro"/>
                <a:cs typeface="儷宋 Pro"/>
              </a:defRPr>
            </a:lvl1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A90A-CAD1-C440-AD7A-C028CC95B2C8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AB6-351E-A341-AFC3-06F8DBF92E75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867A-BF58-A840-81D9-D51D7AE40FB7}" type="datetime1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73F0-0639-CF4E-8833-7197609CF62F}" type="datetime1">
              <a:rPr lang="en-US" smtClean="0"/>
              <a:t>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CACA-8488-0C48-A232-7C3295445195}" type="datetime1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44DE-332F-2A47-B926-ADEBA8904341}" type="datetime1">
              <a:rPr lang="en-US" smtClean="0"/>
              <a:t>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DC2D-BA28-9942-8EE8-58058EE9DE41}" type="datetime1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29AF-35C5-A344-9C6B-CEAB777939D2}" type="datetime1">
              <a:rPr lang="en-US" smtClean="0"/>
              <a:t>1/11/17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848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CFC8649-56E6-5D4D-9688-80BF1FA8B0B4}" type="datetime1">
              <a:rPr lang="en-US" smtClean="0"/>
              <a:t>1/11/17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儷黑 Pro"/>
          <a:ea typeface="儷黑 Pro"/>
          <a:cs typeface="儷黑 Pro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1.xml"/><Relationship Id="rId12" Type="http://schemas.openxmlformats.org/officeDocument/2006/relationships/diagramColors" Target="../diagrams/colors1.xml"/><Relationship Id="rId13" Type="http://schemas.microsoft.com/office/2007/relationships/diagramDrawing" Target="../diagrams/drawing1.xml"/><Relationship Id="rId14" Type="http://schemas.openxmlformats.org/officeDocument/2006/relationships/image" Target="../media/image34.jpeg"/><Relationship Id="rId15" Type="http://schemas.openxmlformats.org/officeDocument/2006/relationships/image" Target="../media/image35.jpeg"/><Relationship Id="rId16" Type="http://schemas.openxmlformats.org/officeDocument/2006/relationships/image" Target="../media/image36.jpeg"/><Relationship Id="rId17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diagramData" Target="../diagrams/data1.xml"/><Relationship Id="rId10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400" dirty="0" smtClean="0">
                <a:latin typeface="儷黑 Pro"/>
                <a:ea typeface="儷黑 Pro"/>
                <a:cs typeface="儷黑 Pro"/>
              </a:rPr>
              <a:t>我的求學求職經驗分享</a:t>
            </a:r>
            <a:endParaRPr lang="en-US" sz="4400" dirty="0">
              <a:latin typeface="儷黑 Pro"/>
              <a:ea typeface="儷黑 Pro"/>
              <a:cs typeface="儷黑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>
                <a:latin typeface="儷宋 Pro"/>
                <a:ea typeface="儷宋 Pro"/>
                <a:cs typeface="儷宋 Pro"/>
              </a:rPr>
              <a:t>林俊豪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   2017/01/11  </a:t>
            </a:r>
            <a:r>
              <a:rPr lang="zh-TW" altLang="en-US" sz="2400" dirty="0" smtClean="0"/>
              <a:t>母校中山大學化學系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889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從這些選擇，我發現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機會給</a:t>
            </a:r>
            <a:r>
              <a:rPr lang="zh-TW" altLang="en-US" sz="3600" dirty="0"/>
              <a:t>準備</a:t>
            </a:r>
            <a:r>
              <a:rPr lang="zh-TW" altLang="en-US" sz="3600" dirty="0" smtClean="0"/>
              <a:t>好的人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機會是爭取來的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r>
              <a:rPr lang="zh-TW" altLang="en-US" sz="3800" dirty="0" smtClean="0"/>
              <a:t>天上掉下來的機會要心存感謝</a:t>
            </a:r>
            <a:endParaRPr lang="en-US" altLang="zh-TW" sz="3800" dirty="0" smtClean="0">
              <a:latin typeface="儷宋 Pro"/>
              <a:ea typeface="儷宋 Pro"/>
              <a:cs typeface="儷宋 Pro"/>
            </a:endParaRPr>
          </a:p>
          <a:p>
            <a:endParaRPr lang="en-US" altLang="zh-TW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9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可以及早培養的能力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800" dirty="0" smtClean="0"/>
              <a:t>表達（說明、溝通）</a:t>
            </a:r>
            <a:endParaRPr lang="en-US" altLang="zh-TW" sz="3800" dirty="0" smtClean="0"/>
          </a:p>
          <a:p>
            <a:r>
              <a:rPr lang="zh-TW" altLang="en-US" sz="3800" dirty="0" smtClean="0"/>
              <a:t>寫作（文字、圖像）</a:t>
            </a:r>
            <a:endParaRPr lang="en-US" altLang="zh-TW" sz="3800" dirty="0"/>
          </a:p>
          <a:p>
            <a:r>
              <a:rPr lang="zh-TW" altLang="en-US" sz="3800" dirty="0" smtClean="0"/>
              <a:t>人際關係（建立、維持）</a:t>
            </a:r>
            <a:endParaRPr lang="en-US" altLang="zh-TW" sz="3800" dirty="0" smtClean="0"/>
          </a:p>
          <a:p>
            <a:r>
              <a:rPr lang="zh-TW" altLang="en-US" sz="3800" dirty="0"/>
              <a:t>語言</a:t>
            </a:r>
            <a:r>
              <a:rPr lang="zh-TW" altLang="en-US" sz="3800" dirty="0" smtClean="0"/>
              <a:t>（不要妄自菲薄）</a:t>
            </a:r>
            <a:endParaRPr lang="en-US" altLang="zh-TW" sz="3800" dirty="0"/>
          </a:p>
          <a:p>
            <a:pPr marL="114300" indent="0">
              <a:buNone/>
            </a:pPr>
            <a:endParaRPr lang="en-US" altLang="zh-TW" sz="3800" dirty="0" smtClean="0"/>
          </a:p>
          <a:p>
            <a:endParaRPr lang="en-US" altLang="zh-TW" sz="3800" dirty="0" smtClean="0"/>
          </a:p>
          <a:p>
            <a:endParaRPr lang="en-US" altLang="zh-TW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千里馬計畫</a:t>
            </a:r>
            <a:r>
              <a:rPr lang="zh-TW" altLang="en-US" sz="2400" dirty="0"/>
              <a:t>科技部補助博士生赴國外</a:t>
            </a:r>
            <a:r>
              <a:rPr lang="zh-TW" altLang="en-US" sz="2400" dirty="0" smtClean="0"/>
              <a:t>研究</a:t>
            </a:r>
            <a:r>
              <a:rPr lang="en-US" altLang="zh-TW" dirty="0" smtClean="0"/>
              <a:t>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12606"/>
            <a:ext cx="7620000" cy="4800600"/>
          </a:xfrm>
        </p:spPr>
        <p:txBody>
          <a:bodyPr>
            <a:normAutofit/>
          </a:bodyPr>
          <a:lstStyle/>
          <a:p>
            <a:r>
              <a:rPr lang="zh-TW" altLang="en-US" sz="3800" dirty="0" smtClean="0"/>
              <a:t>時程</a:t>
            </a:r>
            <a:endParaRPr lang="en-US" altLang="zh-TW" sz="3800" dirty="0" smtClean="0"/>
          </a:p>
          <a:p>
            <a:pPr lvl="1"/>
            <a:r>
              <a:rPr lang="zh-TW" altLang="en-US" sz="3600" dirty="0" smtClean="0"/>
              <a:t>七月送件申請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十一月公告通知，撥款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隔年一月可開始出國</a:t>
            </a:r>
            <a:endParaRPr lang="en-US" altLang="zh-TW" sz="3600" dirty="0" smtClean="0"/>
          </a:p>
          <a:p>
            <a:r>
              <a:rPr lang="zh-TW" altLang="en-US" sz="3800" dirty="0" smtClean="0"/>
              <a:t>金額</a:t>
            </a:r>
            <a:endParaRPr lang="en-US" altLang="zh-TW" sz="3800" dirty="0" smtClean="0"/>
          </a:p>
          <a:p>
            <a:pPr lvl="1"/>
            <a:r>
              <a:rPr lang="en-US" altLang="zh-TW" sz="3600" dirty="0"/>
              <a:t>7</a:t>
            </a:r>
            <a:r>
              <a:rPr lang="zh-TW" altLang="en-US" sz="3600" dirty="0" smtClean="0"/>
              <a:t>個月至</a:t>
            </a:r>
            <a:r>
              <a:rPr lang="en-US" altLang="zh-TW" sz="3600" dirty="0" smtClean="0"/>
              <a:t>12</a:t>
            </a:r>
            <a:r>
              <a:rPr lang="zh-TW" altLang="en-US" sz="3600" dirty="0" smtClean="0"/>
              <a:t>個月。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每年</a:t>
            </a:r>
            <a:r>
              <a:rPr lang="en-US" altLang="zh-TW" sz="3600" dirty="0" smtClean="0"/>
              <a:t>60</a:t>
            </a:r>
            <a:r>
              <a:rPr lang="zh-TW" altLang="en-US" sz="3600" dirty="0" smtClean="0"/>
              <a:t>萬元為標準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每月</a:t>
            </a:r>
            <a:r>
              <a:rPr lang="en-US" altLang="zh-TW" sz="3600" dirty="0" smtClean="0"/>
              <a:t>5</a:t>
            </a:r>
            <a:r>
              <a:rPr lang="zh-TW" altLang="en-US" sz="3600" dirty="0" smtClean="0"/>
              <a:t>萬元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。</a:t>
            </a:r>
            <a:endParaRPr lang="en-US" altLang="zh-TW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7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千里馬計畫</a:t>
            </a:r>
            <a:r>
              <a:rPr lang="zh-TW" altLang="en-US" sz="2400" dirty="0"/>
              <a:t>科技部補助博士生赴國外</a:t>
            </a:r>
            <a:r>
              <a:rPr lang="zh-TW" altLang="en-US" sz="2400" dirty="0" smtClean="0"/>
              <a:t>研究</a:t>
            </a:r>
            <a:r>
              <a:rPr lang="en-US" altLang="zh-TW" dirty="0" smtClean="0"/>
              <a:t>(2)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12606"/>
            <a:ext cx="7620000" cy="4800600"/>
          </a:xfrm>
        </p:spPr>
        <p:txBody>
          <a:bodyPr>
            <a:normAutofit/>
          </a:bodyPr>
          <a:lstStyle/>
          <a:p>
            <a:r>
              <a:rPr lang="zh-TW" altLang="en-US" sz="3800" dirty="0" smtClean="0"/>
              <a:t>準備內容</a:t>
            </a:r>
            <a:endParaRPr lang="en-US" altLang="zh-TW" sz="3800" dirty="0" smtClean="0"/>
          </a:p>
          <a:p>
            <a:pPr lvl="1"/>
            <a:r>
              <a:rPr lang="zh-TW" altLang="en-US" sz="3600" dirty="0" smtClean="0"/>
              <a:t>訪問對象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半年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一年前聯繫</a:t>
            </a:r>
            <a:r>
              <a:rPr lang="en-US" altLang="zh-TW" sz="3600" dirty="0" smtClean="0"/>
              <a:t>)</a:t>
            </a:r>
          </a:p>
          <a:p>
            <a:pPr lvl="1"/>
            <a:r>
              <a:rPr lang="zh-TW" altLang="en-US" sz="3600" dirty="0" smtClean="0"/>
              <a:t>研究成果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一年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更早之前完成</a:t>
            </a:r>
            <a:r>
              <a:rPr lang="en-US" altLang="zh-TW" sz="3600" dirty="0" smtClean="0"/>
              <a:t>)</a:t>
            </a:r>
          </a:p>
          <a:p>
            <a:pPr lvl="1"/>
            <a:r>
              <a:rPr lang="zh-TW" altLang="en-US" sz="3600" dirty="0" smtClean="0"/>
              <a:t>出國研究計畫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提早半年準備</a:t>
            </a:r>
            <a:r>
              <a:rPr lang="en-US" altLang="zh-TW" sz="3600" dirty="0" smtClean="0"/>
              <a:t>)</a:t>
            </a:r>
          </a:p>
          <a:p>
            <a:pPr lvl="1"/>
            <a:r>
              <a:rPr lang="zh-TW" altLang="en-US" sz="3600" dirty="0" smtClean="0"/>
              <a:t>語言測驗（提早三個月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半年）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心理準備（通過後準備）</a:t>
            </a:r>
            <a:endParaRPr lang="en-US" altLang="zh-TW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千里馬計畫</a:t>
            </a:r>
            <a:r>
              <a:rPr lang="zh-TW" altLang="en-US" sz="2400" dirty="0"/>
              <a:t>科技部補助博士生赴國外</a:t>
            </a:r>
            <a:r>
              <a:rPr lang="zh-TW" altLang="en-US" sz="2400" dirty="0" smtClean="0"/>
              <a:t>研究</a:t>
            </a:r>
            <a:r>
              <a:rPr lang="en-US" altLang="zh-TW" dirty="0" smtClean="0"/>
              <a:t>(3)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12606"/>
            <a:ext cx="7620000" cy="4800600"/>
          </a:xfrm>
        </p:spPr>
        <p:txBody>
          <a:bodyPr>
            <a:normAutofit/>
          </a:bodyPr>
          <a:lstStyle/>
          <a:p>
            <a:r>
              <a:rPr lang="zh-TW" altLang="en-US" sz="3800" dirty="0" smtClean="0"/>
              <a:t>我們的優勢</a:t>
            </a:r>
            <a:endParaRPr lang="en-US" altLang="zh-TW" sz="3800" dirty="0" smtClean="0"/>
          </a:p>
          <a:p>
            <a:pPr lvl="1"/>
            <a:r>
              <a:rPr lang="zh-TW" altLang="en-US" sz="3600" dirty="0" smtClean="0"/>
              <a:t>自然處</a:t>
            </a:r>
            <a:r>
              <a:rPr lang="en-US" altLang="zh-TW" sz="3600" dirty="0" smtClean="0"/>
              <a:t> vs. </a:t>
            </a:r>
            <a:r>
              <a:rPr lang="zh-TW" altLang="en-US" sz="3600" dirty="0" smtClean="0"/>
              <a:t>工程處（名額）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學校研究聲望（名列前茅）</a:t>
            </a:r>
            <a:endParaRPr lang="en-US" altLang="zh-TW" sz="3600" dirty="0" smtClean="0"/>
          </a:p>
          <a:p>
            <a:pPr lvl="1"/>
            <a:r>
              <a:rPr lang="zh-TW" altLang="en-US" sz="3600" dirty="0" smtClean="0"/>
              <a:t>南北差距（機會是爭取來的）</a:t>
            </a:r>
            <a:endParaRPr lang="en-US" altLang="zh-TW" sz="3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us 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7" y="1227936"/>
            <a:ext cx="8279998" cy="47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pics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199987" cy="539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2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pics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0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(4)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pics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9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pics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儷黑 Pro"/>
                <a:ea typeface="儷黑 Pro"/>
                <a:cs typeface="儷黑 Pro"/>
              </a:rPr>
              <a:t>內容提要</a:t>
            </a:r>
            <a:endParaRPr lang="en-US" dirty="0">
              <a:latin typeface="儷黑 Pro"/>
              <a:ea typeface="儷黑 Pro"/>
              <a:cs typeface="儷黑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502191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為什麼</a:t>
            </a:r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讀碩士</a:t>
            </a:r>
            <a:r>
              <a:rPr lang="zh-CHT" altLang="en-US" sz="3200" dirty="0">
                <a:latin typeface="儷宋 Pro"/>
                <a:ea typeface="儷宋 Pro"/>
                <a:cs typeface="儷宋 Pro"/>
              </a:rPr>
              <a:t>班和博士</a:t>
            </a:r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班</a:t>
            </a:r>
            <a:endParaRPr lang="en-US" altLang="zh-CHT" sz="3200" dirty="0">
              <a:latin typeface="儷宋 Pro"/>
              <a:ea typeface="儷宋 Pro"/>
              <a:cs typeface="儷宋 Pro"/>
            </a:endParaRPr>
          </a:p>
          <a:p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接受補助出國訪問研究</a:t>
            </a:r>
            <a:endParaRPr lang="en-US" altLang="zh-TW" sz="3200" dirty="0" smtClean="0">
              <a:latin typeface="儷宋 Pro"/>
              <a:ea typeface="儷宋 Pro"/>
              <a:cs typeface="儷宋 Pro"/>
            </a:endParaRPr>
          </a:p>
          <a:p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美國</a:t>
            </a:r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生活</a:t>
            </a:r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經驗</a:t>
            </a:r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與心得</a:t>
            </a:r>
            <a:endParaRPr lang="zh-CHT" altLang="en-US" sz="3200" dirty="0">
              <a:latin typeface="儷宋 Pro"/>
              <a:ea typeface="儷宋 Pro"/>
              <a:cs typeface="儷宋 Pro"/>
            </a:endParaRPr>
          </a:p>
          <a:p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找工作的經驗</a:t>
            </a:r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及</a:t>
            </a:r>
            <a:r>
              <a:rPr lang="zh-CHT" altLang="en-US" sz="3200" dirty="0" smtClean="0">
                <a:latin typeface="儷宋 Pro"/>
                <a:ea typeface="儷宋 Pro"/>
                <a:cs typeface="儷宋 Pro"/>
              </a:rPr>
              <a:t>就業心得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2613" y="4627964"/>
            <a:ext cx="5498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歡迎隨時發問</a:t>
            </a:r>
            <a:endParaRPr lang="x-none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儷黑 Pro"/>
              <a:ea typeface="儷黑 Pro"/>
              <a:cs typeface="儷黑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(6)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pics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5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pics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pics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5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(9)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pics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2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(10)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pics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85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pics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7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(12)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pics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5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美國明州生活經驗談</a:t>
            </a:r>
            <a:r>
              <a:rPr lang="en-US" altLang="zh-TW" dirty="0" smtClean="0"/>
              <a:t>(13)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pics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148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美國研究成果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2" y="1351490"/>
            <a:ext cx="4319994" cy="1842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891" y="1469610"/>
            <a:ext cx="3599989" cy="1633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2" y="3494672"/>
            <a:ext cx="7996778" cy="1698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343" y="5027394"/>
            <a:ext cx="3599996" cy="16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22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美國生活費用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生活費</a:t>
            </a:r>
            <a:r>
              <a:rPr lang="en-US" altLang="zh-TW" sz="3200" dirty="0"/>
              <a:t>(2012</a:t>
            </a:r>
            <a:r>
              <a:rPr lang="en-US" altLang="zh-TW" sz="3200" dirty="0" smtClean="0"/>
              <a:t>)</a:t>
            </a:r>
          </a:p>
          <a:p>
            <a:pPr lvl="1"/>
            <a:r>
              <a:rPr lang="zh-TW" altLang="en-US" sz="3000" dirty="0" smtClean="0"/>
              <a:t>醫療保險費每月約</a:t>
            </a:r>
            <a:r>
              <a:rPr lang="en-US" altLang="zh-TW" sz="3000" dirty="0" smtClean="0"/>
              <a:t>200</a:t>
            </a:r>
            <a:r>
              <a:rPr lang="zh-TW" altLang="en-US" sz="3000" dirty="0" smtClean="0"/>
              <a:t>美元</a:t>
            </a:r>
            <a:endParaRPr lang="en-US" altLang="zh-TW" sz="3000" dirty="0" smtClean="0"/>
          </a:p>
          <a:p>
            <a:pPr lvl="1"/>
            <a:r>
              <a:rPr lang="zh-TW" altLang="en-US" sz="3000" dirty="0" smtClean="0"/>
              <a:t>住處租金</a:t>
            </a:r>
            <a:r>
              <a:rPr lang="zh-TW" altLang="en-US" sz="3000" dirty="0"/>
              <a:t>每月</a:t>
            </a:r>
            <a:r>
              <a:rPr lang="zh-TW" altLang="en-US" sz="3000" dirty="0" smtClean="0"/>
              <a:t>約</a:t>
            </a:r>
            <a:r>
              <a:rPr lang="en-US" altLang="zh-TW" sz="3000" dirty="0"/>
              <a:t>4</a:t>
            </a:r>
            <a:r>
              <a:rPr lang="en-US" altLang="zh-TW" sz="3000" dirty="0" smtClean="0"/>
              <a:t>00</a:t>
            </a:r>
            <a:r>
              <a:rPr lang="zh-TW" altLang="en-US" sz="3000" dirty="0"/>
              <a:t>美元</a:t>
            </a:r>
            <a:endParaRPr lang="en-US" altLang="zh-TW" sz="3000" dirty="0" smtClean="0"/>
          </a:p>
          <a:p>
            <a:pPr lvl="1"/>
            <a:r>
              <a:rPr lang="zh-TW" altLang="en-US" sz="3000" dirty="0" smtClean="0"/>
              <a:t>生活費每月約</a:t>
            </a:r>
            <a:r>
              <a:rPr lang="en-US" altLang="zh-TW" sz="3000" dirty="0"/>
              <a:t>6</a:t>
            </a:r>
            <a:r>
              <a:rPr lang="en-US" altLang="zh-TW" sz="3000" dirty="0" smtClean="0"/>
              <a:t>00</a:t>
            </a:r>
            <a:r>
              <a:rPr lang="zh-TW" altLang="en-US" sz="3000" dirty="0" smtClean="0"/>
              <a:t>美元</a:t>
            </a:r>
            <a:endParaRPr lang="en-US" altLang="zh-TW" sz="3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5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782"/>
            <a:ext cx="8460000" cy="6345000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6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總有離開學校的一天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400" dirty="0" smtClean="0"/>
              <a:t>找工作就是收割先前的努力成果，也是另一個開始</a:t>
            </a:r>
            <a:endParaRPr lang="en-US" altLang="zh-TW" sz="3400" dirty="0" smtClean="0"/>
          </a:p>
          <a:p>
            <a:pPr lvl="1"/>
            <a:r>
              <a:rPr lang="zh-TW" altLang="en-US" sz="3200" dirty="0" smtClean="0"/>
              <a:t>履歷較完整而有規劃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實習企業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參訪企業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人際關係</a:t>
            </a:r>
            <a:endParaRPr lang="en-US" altLang="zh-TW" sz="3200" dirty="0"/>
          </a:p>
          <a:p>
            <a:pPr lvl="1"/>
            <a:r>
              <a:rPr lang="zh-TW" altLang="en-US" sz="3200" dirty="0" smtClean="0"/>
              <a:t>出國</a:t>
            </a:r>
            <a:endParaRPr lang="en-US" altLang="zh-TW" sz="3200" dirty="0" smtClean="0"/>
          </a:p>
          <a:p>
            <a:pPr lvl="1"/>
            <a:endParaRPr lang="en-US" altLang="zh-TW" sz="2800" dirty="0" smtClean="0"/>
          </a:p>
          <a:p>
            <a:pPr lvl="1"/>
            <a:endParaRPr lang="en-US" altLang="zh-TW" sz="2800" dirty="0" smtClean="0"/>
          </a:p>
          <a:p>
            <a:pPr lvl="1"/>
            <a:endParaRPr lang="en-US" altLang="zh-TW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求職的選擇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400" dirty="0" smtClean="0"/>
              <a:t>地點</a:t>
            </a:r>
            <a:endParaRPr lang="en-US" altLang="zh-TW" sz="3400" dirty="0" smtClean="0"/>
          </a:p>
          <a:p>
            <a:pPr lvl="1"/>
            <a:r>
              <a:rPr lang="zh-TW" altLang="en-US" sz="3200" dirty="0" smtClean="0"/>
              <a:t>國外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大陸</a:t>
            </a:r>
            <a:r>
              <a:rPr lang="en-US" altLang="zh-TW" sz="3200" dirty="0" smtClean="0"/>
              <a:t>)&gt;</a:t>
            </a:r>
            <a:r>
              <a:rPr lang="zh-TW" altLang="en-US" sz="3200" dirty="0" smtClean="0"/>
              <a:t>台灣涉外公司</a:t>
            </a:r>
            <a:r>
              <a:rPr lang="en-US" altLang="zh-TW" sz="3200" dirty="0" smtClean="0"/>
              <a:t>&gt;</a:t>
            </a:r>
            <a:r>
              <a:rPr lang="zh-TW" altLang="en-US" sz="3200" dirty="0" smtClean="0"/>
              <a:t>台灣</a:t>
            </a:r>
            <a:endParaRPr lang="en-US" altLang="zh-TW" sz="3200" dirty="0" smtClean="0"/>
          </a:p>
          <a:p>
            <a:r>
              <a:rPr lang="zh-TW" altLang="en-US" sz="3400" dirty="0" smtClean="0"/>
              <a:t>內容</a:t>
            </a:r>
            <a:endParaRPr lang="en-US" altLang="zh-TW" sz="3400" dirty="0" smtClean="0"/>
          </a:p>
          <a:p>
            <a:pPr lvl="1"/>
            <a:r>
              <a:rPr lang="zh-TW" altLang="en-US" sz="3200" dirty="0" smtClean="0"/>
              <a:t>有興趣的盡量迎接挑戰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同事說：一輩子一定要做一次業務</a:t>
            </a:r>
            <a:endParaRPr lang="en-US" altLang="zh-TW" sz="3200" dirty="0" smtClean="0"/>
          </a:p>
          <a:p>
            <a:r>
              <a:rPr lang="zh-TW" altLang="en-US" sz="3400" dirty="0" smtClean="0"/>
              <a:t>收入</a:t>
            </a:r>
            <a:endParaRPr lang="en-US" altLang="zh-TW" sz="3400" dirty="0" smtClean="0"/>
          </a:p>
          <a:p>
            <a:pPr lvl="1"/>
            <a:r>
              <a:rPr lang="zh-TW" altLang="en-US" sz="3200" dirty="0" smtClean="0"/>
              <a:t>越高越好</a:t>
            </a:r>
            <a:endParaRPr lang="zh-TW" altLang="en-US" sz="3200" dirty="0"/>
          </a:p>
          <a:p>
            <a:endParaRPr lang="en-US" altLang="zh-TW" sz="3400" dirty="0" smtClean="0"/>
          </a:p>
          <a:p>
            <a:endParaRPr lang="en-US" altLang="zh-TW" sz="2800" dirty="0" smtClean="0"/>
          </a:p>
          <a:p>
            <a:pPr lvl="1"/>
            <a:endParaRPr lang="en-US" altLang="zh-TW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職場注意事項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尊重人、事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名片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吃早餐</a:t>
            </a:r>
            <a:endParaRPr lang="en-US" altLang="zh-TW" sz="3200" dirty="0" smtClean="0"/>
          </a:p>
          <a:p>
            <a:r>
              <a:rPr lang="zh-TW" altLang="en-US" sz="3200" dirty="0" smtClean="0"/>
              <a:t>合作</a:t>
            </a:r>
            <a:endParaRPr lang="en-US" altLang="zh-TW" sz="3200" dirty="0" smtClean="0"/>
          </a:p>
          <a:p>
            <a:pPr lvl="1"/>
            <a:r>
              <a:rPr lang="zh-TW" altLang="en-US" sz="3200" dirty="0"/>
              <a:t>表揚他人貢獻</a:t>
            </a:r>
            <a:endParaRPr lang="en-US" altLang="zh-TW" sz="3200" dirty="0"/>
          </a:p>
          <a:p>
            <a:pPr lvl="1"/>
            <a:r>
              <a:rPr lang="zh-TW" altLang="en-US" sz="3200" dirty="0" smtClean="0"/>
              <a:t>接電話</a:t>
            </a:r>
            <a:endParaRPr lang="en-US" altLang="zh-TW" sz="3200" dirty="0" smtClean="0"/>
          </a:p>
          <a:p>
            <a:r>
              <a:rPr lang="zh-TW" altLang="en-US" sz="3400" dirty="0" smtClean="0"/>
              <a:t>創造自己“被利用”的價值</a:t>
            </a:r>
            <a:endParaRPr lang="en-US" altLang="zh-TW" sz="3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8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我現在的工作內容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38415" y="1249584"/>
            <a:ext cx="4319995" cy="2075093"/>
            <a:chOff x="622579" y="2376294"/>
            <a:chExt cx="4319995" cy="2075093"/>
          </a:xfrm>
        </p:grpSpPr>
        <p:pic>
          <p:nvPicPr>
            <p:cNvPr id="7" name="Picture 5" descr="C:\Documents and Settings\chlin.1293\桌面\2015創前簡報資料\coat-310158_128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577" y="2376294"/>
              <a:ext cx="1765908" cy="1875068"/>
            </a:xfrm>
            <a:prstGeom prst="rect">
              <a:avLst/>
            </a:prstGeom>
            <a:noFill/>
            <a:effectLst>
              <a:outerShdw blurRad="63500" sx="101000" sy="101000" algn="ctr" rotWithShape="0">
                <a:srgbClr val="92D050"/>
              </a:outerShdw>
            </a:effectLst>
          </p:spPr>
        </p:pic>
        <p:cxnSp>
          <p:nvCxnSpPr>
            <p:cNvPr id="8" name="直線單箭頭接點 46"/>
            <p:cNvCxnSpPr>
              <a:cxnSpLocks noChangeShapeType="1"/>
            </p:cNvCxnSpPr>
            <p:nvPr/>
          </p:nvCxnSpPr>
          <p:spPr bwMode="auto">
            <a:xfrm>
              <a:off x="2074828" y="4093802"/>
              <a:ext cx="1159279" cy="0"/>
            </a:xfrm>
            <a:prstGeom prst="straightConnector1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文字方塊 47"/>
            <p:cNvSpPr txBox="1">
              <a:spLocks noChangeArrowheads="1"/>
            </p:cNvSpPr>
            <p:nvPr/>
          </p:nvSpPr>
          <p:spPr bwMode="auto">
            <a:xfrm>
              <a:off x="2324395" y="4100006"/>
              <a:ext cx="589178" cy="35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 sz="2400">
                  <a:solidFill>
                    <a:srgbClr val="3333CC"/>
                  </a:solidFill>
                  <a:latin typeface="微軟正黑體" charset="0"/>
                  <a:ea typeface="微軟正黑體" charset="0"/>
                  <a:cs typeface="微軟正黑體" charset="0"/>
                </a:rPr>
                <a:t>洗滌</a:t>
              </a:r>
            </a:p>
          </p:txBody>
        </p:sp>
        <p:pic>
          <p:nvPicPr>
            <p:cNvPr id="10" name="Picture 5" descr="C:\Documents and Settings\chlin.1293\桌面\2015創前簡報資料\coat-310158_128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79" y="2376294"/>
              <a:ext cx="1765908" cy="1875068"/>
            </a:xfrm>
            <a:prstGeom prst="rect">
              <a:avLst/>
            </a:prstGeom>
            <a:noFill/>
            <a:effectLst>
              <a:outerShdw blurRad="63500" sx="101000" sy="101000" algn="ctr" rotWithShape="0">
                <a:srgbClr val="92D050"/>
              </a:outerShdw>
            </a:effectLst>
          </p:spPr>
        </p:pic>
        <p:pic>
          <p:nvPicPr>
            <p:cNvPr id="11" name="圖片 8" descr="ink-310433_640.png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73" y="3668086"/>
              <a:ext cx="217882" cy="20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699" y="2415587"/>
              <a:ext cx="11865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892" y="2675125"/>
              <a:ext cx="11865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892" y="2544839"/>
              <a:ext cx="118658" cy="11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184" y="2692704"/>
              <a:ext cx="119708" cy="11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291" y="3003944"/>
              <a:ext cx="11865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7" y="2822991"/>
              <a:ext cx="11970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00000">
              <a:off x="2410708" y="3102303"/>
              <a:ext cx="116844" cy="1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800000">
              <a:off x="2283649" y="3102303"/>
              <a:ext cx="116844" cy="1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400000">
              <a:off x="2390231" y="3216555"/>
              <a:ext cx="116844" cy="11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00000">
              <a:off x="2530941" y="3250677"/>
              <a:ext cx="116844" cy="11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/>
            <p:cNvSpPr/>
            <p:nvPr/>
          </p:nvSpPr>
          <p:spPr bwMode="auto">
            <a:xfrm>
              <a:off x="3885758" y="3508410"/>
              <a:ext cx="47727" cy="117022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 rot="1800000">
              <a:off x="4057575" y="3547871"/>
              <a:ext cx="47727" cy="11566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300000">
              <a:off x="3883031" y="3935675"/>
              <a:ext cx="49091" cy="117022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 rot="5100000">
              <a:off x="4119670" y="3707628"/>
              <a:ext cx="46265" cy="11863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 rot="7500000">
              <a:off x="4070580" y="3866832"/>
              <a:ext cx="46265" cy="11863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 rot="7080000">
              <a:off x="3722171" y="3607617"/>
              <a:ext cx="46265" cy="117272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 rot="3900000">
              <a:off x="3728306" y="3813765"/>
              <a:ext cx="46265" cy="118636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/>
              <a:endParaRPr lang="zh-TW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29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607" y="2425927"/>
              <a:ext cx="11970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799" y="2685466"/>
              <a:ext cx="119708" cy="11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799" y="2556214"/>
              <a:ext cx="11970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141" y="2704078"/>
              <a:ext cx="11865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199" y="3014284"/>
              <a:ext cx="119708" cy="11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244" y="2833331"/>
              <a:ext cx="118658" cy="11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00000">
              <a:off x="4716140" y="3112118"/>
              <a:ext cx="116844" cy="11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800000">
              <a:off x="4589081" y="3112118"/>
              <a:ext cx="116844" cy="11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400000">
              <a:off x="4695663" y="3227420"/>
              <a:ext cx="116844" cy="1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7" descr="C:\Documents and Settings\chlin.1293\桌面\2015創前簡報資料\Rain_dr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00000">
              <a:off x="4824823" y="3257406"/>
              <a:ext cx="116844" cy="11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直線單箭頭接點 57"/>
            <p:cNvCxnSpPr>
              <a:cxnSpLocks noChangeShapeType="1"/>
            </p:cNvCxnSpPr>
            <p:nvPr/>
          </p:nvCxnSpPr>
          <p:spPr bwMode="auto">
            <a:xfrm flipH="1">
              <a:off x="2069578" y="3964550"/>
              <a:ext cx="1159279" cy="0"/>
            </a:xfrm>
            <a:prstGeom prst="straightConnector1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文字方塊 58"/>
            <p:cNvSpPr txBox="1">
              <a:spLocks noChangeArrowheads="1"/>
            </p:cNvSpPr>
            <p:nvPr/>
          </p:nvSpPr>
          <p:spPr bwMode="auto">
            <a:xfrm>
              <a:off x="2324395" y="3520049"/>
              <a:ext cx="589178" cy="35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 sz="2400" dirty="0">
                  <a:solidFill>
                    <a:srgbClr val="3333CC"/>
                  </a:solidFill>
                  <a:latin typeface="微軟正黑體" charset="0"/>
                  <a:ea typeface="微軟正黑體" charset="0"/>
                  <a:cs typeface="微軟正黑體" charset="0"/>
                </a:rPr>
                <a:t>穿著</a:t>
              </a:r>
            </a:p>
          </p:txBody>
        </p:sp>
      </p:grpSp>
      <p:graphicFrame>
        <p:nvGraphicFramePr>
          <p:cNvPr id="41" name="資料庫圖表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517372"/>
              </p:ext>
            </p:extLst>
          </p:nvPr>
        </p:nvGraphicFramePr>
        <p:xfrm>
          <a:off x="4695382" y="3155124"/>
          <a:ext cx="3599987" cy="353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42" name="群組 21"/>
          <p:cNvGrpSpPr>
            <a:grpSpLocks/>
          </p:cNvGrpSpPr>
          <p:nvPr/>
        </p:nvGrpSpPr>
        <p:grpSpPr bwMode="auto">
          <a:xfrm>
            <a:off x="1600200" y="2819400"/>
            <a:ext cx="1516063" cy="1828800"/>
            <a:chOff x="7086600" y="914400"/>
            <a:chExt cx="1516200" cy="1828800"/>
          </a:xfrm>
        </p:grpSpPr>
        <p:pic>
          <p:nvPicPr>
            <p:cNvPr id="43" name="Picture 10" descr="Natalie &amp; Fluff Stash by moohaha, on Flickr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295400"/>
              <a:ext cx="1440000" cy="1427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矩形 15"/>
            <p:cNvSpPr>
              <a:spLocks noChangeArrowheads="1"/>
            </p:cNvSpPr>
            <p:nvPr/>
          </p:nvSpPr>
          <p:spPr bwMode="auto">
            <a:xfrm>
              <a:off x="7121525" y="2404646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TW" sz="800">
                  <a:solidFill>
                    <a:schemeClr val="bg1"/>
                  </a:solidFill>
                </a:rPr>
                <a:t>http://www.crazymessybeautiful.com/</a:t>
              </a:r>
              <a:endParaRPr lang="zh-TW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45" name="文字方塊 16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1108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>
                  <a:latin typeface="微軟正黑體" charset="0"/>
                  <a:ea typeface="微軟正黑體" charset="0"/>
                  <a:cs typeface="微軟正黑體" charset="0"/>
                </a:rPr>
                <a:t>兒童服裝</a:t>
              </a:r>
            </a:p>
          </p:txBody>
        </p:sp>
      </p:grpSp>
      <p:grpSp>
        <p:nvGrpSpPr>
          <p:cNvPr id="46" name="群組 22"/>
          <p:cNvGrpSpPr>
            <a:grpSpLocks/>
          </p:cNvGrpSpPr>
          <p:nvPr/>
        </p:nvGrpSpPr>
        <p:grpSpPr bwMode="auto">
          <a:xfrm>
            <a:off x="3159125" y="3886200"/>
            <a:ext cx="1489075" cy="2505075"/>
            <a:chOff x="8153400" y="3135313"/>
            <a:chExt cx="1489075" cy="2505678"/>
          </a:xfrm>
        </p:grpSpPr>
        <p:pic>
          <p:nvPicPr>
            <p:cNvPr id="47" name="圖片 10" descr="man-399578_1920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475" y="3475911"/>
              <a:ext cx="1440000" cy="216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矩形 11"/>
            <p:cNvSpPr>
              <a:spLocks noChangeArrowheads="1"/>
            </p:cNvSpPr>
            <p:nvPr/>
          </p:nvSpPr>
          <p:spPr bwMode="auto">
            <a:xfrm>
              <a:off x="8153400" y="4876800"/>
              <a:ext cx="14478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TW" sz="600"/>
                <a:t>https://pixabay.com/zh/%E7%94%B7%E5%AD%90-%E5%B7%A5%E4%BD%9C-%E7%94%B7%E5%A3%AB-%E5%B7%A5%E4%BD%9C%E6%9C%8D-%E5%A4%B4%E7%9B%94-399578/</a:t>
              </a:r>
              <a:endParaRPr lang="zh-TW" altLang="en-US" sz="600"/>
            </a:p>
          </p:txBody>
        </p:sp>
        <p:sp>
          <p:nvSpPr>
            <p:cNvPr id="49" name="文字方塊 17"/>
            <p:cNvSpPr txBox="1">
              <a:spLocks noChangeArrowheads="1"/>
            </p:cNvSpPr>
            <p:nvPr/>
          </p:nvSpPr>
          <p:spPr bwMode="auto">
            <a:xfrm>
              <a:off x="8153400" y="3135313"/>
              <a:ext cx="11080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>
                  <a:latin typeface="微軟正黑體" charset="0"/>
                  <a:ea typeface="微軟正黑體" charset="0"/>
                  <a:cs typeface="微軟正黑體" charset="0"/>
                </a:rPr>
                <a:t>工作服裝</a:t>
              </a:r>
            </a:p>
          </p:txBody>
        </p:sp>
      </p:grpSp>
      <p:grpSp>
        <p:nvGrpSpPr>
          <p:cNvPr id="50" name="群組 19"/>
          <p:cNvGrpSpPr>
            <a:grpSpLocks/>
          </p:cNvGrpSpPr>
          <p:nvPr/>
        </p:nvGrpSpPr>
        <p:grpSpPr bwMode="auto">
          <a:xfrm>
            <a:off x="1655763" y="4691063"/>
            <a:ext cx="1468437" cy="1862137"/>
            <a:chOff x="123700" y="3505200"/>
            <a:chExt cx="1468700" cy="1862138"/>
          </a:xfrm>
        </p:grpSpPr>
        <p:pic>
          <p:nvPicPr>
            <p:cNvPr id="51" name="圖片 13" descr="5825413134_ba0b2179e5_z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886201"/>
              <a:ext cx="1440000" cy="144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12"/>
            <p:cNvSpPr>
              <a:spLocks noChangeArrowheads="1"/>
            </p:cNvSpPr>
            <p:nvPr/>
          </p:nvSpPr>
          <p:spPr bwMode="auto">
            <a:xfrm>
              <a:off x="123700" y="5029200"/>
              <a:ext cx="1447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TW" sz="800">
                  <a:solidFill>
                    <a:schemeClr val="bg1"/>
                  </a:solidFill>
                </a:rPr>
                <a:t>https://www.flickr.com/photos/aigle_dore/5825413134</a:t>
              </a:r>
              <a:endParaRPr lang="zh-TW" altLang="en-US" sz="800">
                <a:solidFill>
                  <a:schemeClr val="bg1"/>
                </a:solidFill>
              </a:endParaRPr>
            </a:p>
          </p:txBody>
        </p:sp>
        <p:sp>
          <p:nvSpPr>
            <p:cNvPr id="53" name="文字方塊 18"/>
            <p:cNvSpPr txBox="1">
              <a:spLocks noChangeArrowheads="1"/>
            </p:cNvSpPr>
            <p:nvPr/>
          </p:nvSpPr>
          <p:spPr bwMode="auto">
            <a:xfrm>
              <a:off x="152400" y="3505200"/>
              <a:ext cx="11080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>
                  <a:latin typeface="微軟正黑體" charset="0"/>
                  <a:ea typeface="微軟正黑體" charset="0"/>
                  <a:cs typeface="微軟正黑體" charset="0"/>
                </a:rPr>
                <a:t>旅遊服裝</a:t>
              </a:r>
            </a:p>
          </p:txBody>
        </p:sp>
      </p:grpSp>
      <p:grpSp>
        <p:nvGrpSpPr>
          <p:cNvPr id="54" name="群組 21"/>
          <p:cNvGrpSpPr>
            <a:grpSpLocks/>
          </p:cNvGrpSpPr>
          <p:nvPr/>
        </p:nvGrpSpPr>
        <p:grpSpPr bwMode="auto">
          <a:xfrm>
            <a:off x="84138" y="3352800"/>
            <a:ext cx="1516062" cy="2547938"/>
            <a:chOff x="1438275" y="2133600"/>
            <a:chExt cx="1516063" cy="2547938"/>
          </a:xfrm>
        </p:grpSpPr>
        <p:sp>
          <p:nvSpPr>
            <p:cNvPr id="55" name="文字方塊 19"/>
            <p:cNvSpPr txBox="1">
              <a:spLocks noChangeArrowheads="1"/>
            </p:cNvSpPr>
            <p:nvPr/>
          </p:nvSpPr>
          <p:spPr bwMode="auto">
            <a:xfrm>
              <a:off x="1438275" y="2133600"/>
              <a:ext cx="11080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標楷體" charset="0"/>
                  <a:cs typeface="標楷體" charset="0"/>
                </a:defRPr>
              </a:lvl9pPr>
            </a:lstStyle>
            <a:p>
              <a:r>
                <a:rPr lang="zh-TW" altLang="en-US">
                  <a:latin typeface="微軟正黑體" charset="0"/>
                  <a:ea typeface="微軟正黑體" charset="0"/>
                  <a:cs typeface="微軟正黑體" charset="0"/>
                </a:rPr>
                <a:t>運動服裝</a:t>
              </a:r>
            </a:p>
          </p:txBody>
        </p:sp>
        <p:pic>
          <p:nvPicPr>
            <p:cNvPr id="56" name="Picture 12" descr="https://upload.wikimedia.org/wikipedia/commons/thumb/0/0d/Kyle-cassidy-tracksuit.jpg/220px-Kyle-cassidy-tracksuit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475" y="2503488"/>
              <a:ext cx="1439863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矩形 21"/>
            <p:cNvSpPr>
              <a:spLocks noChangeArrowheads="1"/>
            </p:cNvSpPr>
            <p:nvPr/>
          </p:nvSpPr>
          <p:spPr bwMode="auto">
            <a:xfrm>
              <a:off x="1506538" y="4343400"/>
              <a:ext cx="1447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TW" sz="800">
                  <a:solidFill>
                    <a:schemeClr val="bg1"/>
                  </a:solidFill>
                </a:rPr>
                <a:t>https://en.wikipedia.org/wiki/Tracksuit</a:t>
              </a:r>
              <a:endParaRPr lang="zh-TW" altLang="en-US" sz="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344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美國出差</a:t>
            </a:r>
            <a:r>
              <a:rPr lang="en-US" altLang="zh-TW" dirty="0" smtClean="0"/>
              <a:t>(1)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1938" y="1517788"/>
            <a:ext cx="2442862" cy="2110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D:\20160613 TTRI project in Clemson\contact angle\water\untreated-blue-coat once-dry-1h-anneal-100c-2h-1.bmp"/>
          <p:cNvPicPr>
            <a:picLocks noChangeAspect="1" noChangeArrowheads="1"/>
          </p:cNvPicPr>
          <p:nvPr/>
        </p:nvPicPr>
        <p:blipFill>
          <a:blip r:embed="rId3" cstate="screen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026" y="1510891"/>
            <a:ext cx="216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1"/>
          <p:cNvSpPr txBox="1">
            <a:spLocks noChangeArrowheads="1"/>
          </p:cNvSpPr>
          <p:nvPr/>
        </p:nvSpPr>
        <p:spPr bwMode="auto">
          <a:xfrm>
            <a:off x="5089914" y="3239678"/>
            <a:ext cx="71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sz="2000" b="1">
                <a:solidFill>
                  <a:schemeClr val="bg1"/>
                </a:solidFill>
                <a:cs typeface="Arial" charset="0"/>
              </a:rPr>
              <a:t>135º</a:t>
            </a:r>
            <a:endParaRPr lang="zh-CN" altLang="en-US" sz="20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9" name="Picture 2" descr="IMG_244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964" y="3978585"/>
            <a:ext cx="2448000" cy="183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" descr="IMG_279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25025" y="1536250"/>
            <a:ext cx="1799861" cy="2135228"/>
          </a:xfrm>
          <a:prstGeom prst="rect">
            <a:avLst/>
          </a:prstGeom>
          <a:noFill/>
        </p:spPr>
      </p:pic>
      <p:pic>
        <p:nvPicPr>
          <p:cNvPr id="11" name="Picture 1" descr="IMG_245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051" y="3978585"/>
            <a:ext cx="2448000" cy="183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154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美國出差</a:t>
            </a:r>
            <a:r>
              <a:rPr lang="en-US" altLang="zh-TW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4374"/>
            <a:ext cx="7620000" cy="480060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租車趣事</a:t>
            </a:r>
          </a:p>
          <a:p>
            <a:r>
              <a:rPr lang="zh-TW" altLang="en-US" sz="3200" dirty="0" smtClean="0"/>
              <a:t>住宿商務旅館心得</a:t>
            </a:r>
            <a:endParaRPr lang="en-US" altLang="zh-TW" sz="3200" dirty="0" smtClean="0"/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35</a:t>
            </a:fld>
            <a:endParaRPr lang="en-US"/>
          </a:p>
        </p:txBody>
      </p:sp>
      <p:grpSp>
        <p:nvGrpSpPr>
          <p:cNvPr id="12" name="群組 13"/>
          <p:cNvGrpSpPr>
            <a:grpSpLocks noChangeAspect="1"/>
          </p:cNvGrpSpPr>
          <p:nvPr/>
        </p:nvGrpSpPr>
        <p:grpSpPr>
          <a:xfrm>
            <a:off x="150476" y="3483547"/>
            <a:ext cx="8172461" cy="3094285"/>
            <a:chOff x="216024" y="2708920"/>
            <a:chExt cx="8748464" cy="3312368"/>
          </a:xfrm>
        </p:grpSpPr>
        <p:pic>
          <p:nvPicPr>
            <p:cNvPr id="13" name="Picture 2" descr="IMG_233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6024" y="2708920"/>
              <a:ext cx="2160000" cy="162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 descr="IMG_235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16024" y="4365104"/>
              <a:ext cx="2160000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IMG_2418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644248" y="2708920"/>
              <a:ext cx="2160000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IMG_237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44008" y="4365104"/>
              <a:ext cx="2160000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IMG_2338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863961" y="2708920"/>
              <a:ext cx="2100527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" descr="IMG_2335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411760" y="2708920"/>
              <a:ext cx="2160240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 descr="IMG_234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06" y="1351488"/>
            <a:ext cx="2522150" cy="18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4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小道消息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400" dirty="0" smtClean="0"/>
              <a:t>未來幾個有發展性的產業</a:t>
            </a:r>
            <a:endParaRPr lang="en-US" altLang="zh-TW" sz="3400" dirty="0" smtClean="0"/>
          </a:p>
          <a:p>
            <a:pPr lvl="1"/>
            <a:r>
              <a:rPr lang="zh-TW" altLang="en-US" sz="3200" dirty="0" smtClean="0"/>
              <a:t>再生能源及儲存（材料與服務）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複合材料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光纖材料</a:t>
            </a:r>
            <a:endParaRPr lang="en-US" altLang="zh-TW" sz="3200" dirty="0" smtClean="0"/>
          </a:p>
          <a:p>
            <a:pPr lvl="1"/>
            <a:endParaRPr lang="en-US" altLang="zh-TW" sz="3200" dirty="0" smtClean="0"/>
          </a:p>
          <a:p>
            <a:endParaRPr lang="en-US" altLang="zh-TW" sz="2800" dirty="0" smtClean="0"/>
          </a:p>
          <a:p>
            <a:pPr lvl="1"/>
            <a:endParaRPr lang="en-US" altLang="zh-TW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7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chemeClr val="bg1">
                    <a:lumMod val="75000"/>
                  </a:schemeClr>
                </a:solidFill>
              </a:rPr>
              <a:t>感謝老師邀請，感謝大家參加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722313" y="1897903"/>
            <a:ext cx="6135687" cy="3588498"/>
          </a:xfrm>
        </p:spPr>
        <p:txBody>
          <a:bodyPr anchor="t">
            <a:normAutofit/>
          </a:bodyPr>
          <a:lstStyle/>
          <a:p>
            <a:pPr algn="ctr"/>
            <a:r>
              <a:rPr lang="zh-TW" altLang="en-US" sz="6000" dirty="0" smtClean="0">
                <a:solidFill>
                  <a:srgbClr val="008000"/>
                </a:solidFill>
                <a:latin typeface="儷黑 Pro"/>
                <a:ea typeface="儷黑 Pro"/>
                <a:cs typeface="儷黑 Pro"/>
              </a:rPr>
              <a:t>有夢最美，</a:t>
            </a:r>
            <a:endParaRPr lang="en-US" altLang="zh-TW" sz="6000" dirty="0" smtClean="0">
              <a:solidFill>
                <a:srgbClr val="008000"/>
              </a:solidFill>
              <a:latin typeface="儷黑 Pro"/>
              <a:ea typeface="儷黑 Pro"/>
              <a:cs typeface="儷黑 Pro"/>
            </a:endParaRPr>
          </a:p>
          <a:p>
            <a:pPr algn="ctr"/>
            <a:r>
              <a:rPr lang="zh-TW" altLang="en-US" sz="6000" dirty="0" smtClean="0">
                <a:solidFill>
                  <a:srgbClr val="008000"/>
                </a:solidFill>
                <a:latin typeface="儷黑 Pro"/>
                <a:ea typeface="儷黑 Pro"/>
                <a:cs typeface="儷黑 Pro"/>
              </a:rPr>
              <a:t>及早準備，</a:t>
            </a:r>
            <a:endParaRPr lang="en-US" altLang="zh-TW" sz="6000" dirty="0" smtClean="0">
              <a:solidFill>
                <a:srgbClr val="008000"/>
              </a:solidFill>
              <a:latin typeface="儷黑 Pro"/>
              <a:ea typeface="儷黑 Pro"/>
              <a:cs typeface="儷黑 Pro"/>
            </a:endParaRPr>
          </a:p>
          <a:p>
            <a:pPr algn="ctr"/>
            <a:r>
              <a:rPr lang="zh-TW" altLang="en-US" sz="6000" dirty="0" smtClean="0">
                <a:solidFill>
                  <a:srgbClr val="008000"/>
                </a:solidFill>
                <a:latin typeface="儷黑 Pro"/>
                <a:ea typeface="儷黑 Pro"/>
                <a:cs typeface="儷黑 Pro"/>
              </a:rPr>
              <a:t>主動爭取！</a:t>
            </a:r>
            <a:endParaRPr lang="en-US" altLang="zh-TW" sz="6000" dirty="0">
              <a:solidFill>
                <a:srgbClr val="008000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7520" y="5592226"/>
            <a:ext cx="7659688" cy="1168400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6600"/>
                </a:solidFill>
              </a:rPr>
              <a:t>預祝大家春節快樂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6" name="Picture 5" descr="IMG_36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470" y="105826"/>
            <a:ext cx="5255988" cy="564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2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/>
              <a:t>落榜才是人生的“心”開始</a:t>
            </a:r>
            <a:r>
              <a:rPr lang="en-US" altLang="zh-TW" sz="4400" dirty="0" smtClean="0"/>
              <a:t>(1)</a:t>
            </a:r>
            <a:endParaRPr lang="en-US" sz="4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705325" y="1139249"/>
            <a:ext cx="2522954" cy="5587751"/>
            <a:chOff x="3084873" y="1168447"/>
            <a:chExt cx="2522954" cy="55877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8666" y="1168447"/>
              <a:ext cx="2160000" cy="298961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4873" y="4060542"/>
              <a:ext cx="2522954" cy="269565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338" y="1162204"/>
            <a:ext cx="2476500" cy="563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77" y="1351488"/>
            <a:ext cx="1422400" cy="11049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>
                <a:latin typeface="儷黑 Pro"/>
                <a:ea typeface="儷黑 Pro"/>
                <a:cs typeface="儷黑 Pro"/>
              </a:rPr>
              <a:t>落榜才是人生的“心”開始</a:t>
            </a:r>
            <a:r>
              <a:rPr lang="en-US" altLang="zh-TW" sz="4400" dirty="0" smtClean="0">
                <a:latin typeface="儷黑 Pro"/>
                <a:ea typeface="儷黑 Pro"/>
                <a:cs typeface="儷黑 Pro"/>
              </a:rPr>
              <a:t>(2)</a:t>
            </a:r>
            <a:endParaRPr lang="en-US" sz="4400" dirty="0">
              <a:latin typeface="儷黑 Pro"/>
              <a:ea typeface="儷黑 Pro"/>
              <a:cs typeface="儷黑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1488"/>
            <a:ext cx="2832100" cy="48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76" y="1351488"/>
            <a:ext cx="2514600" cy="519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54" y="4351452"/>
            <a:ext cx="2028422" cy="202842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7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認識自己，從填履歷開始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履歷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履歷表</a:t>
            </a:r>
            <a:endParaRPr lang="en-US" altLang="zh-TW" sz="34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自傳</a:t>
            </a:r>
            <a:endParaRPr lang="en-US" altLang="zh-TW" sz="34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自我推薦信</a:t>
            </a:r>
            <a:r>
              <a:rPr lang="en-US" altLang="zh-TW" sz="3400" dirty="0" smtClean="0">
                <a:latin typeface="儷宋 Pro"/>
                <a:ea typeface="儷宋 Pro"/>
                <a:cs typeface="儷宋 Pro"/>
              </a:rPr>
              <a:t> (Cover letter)</a:t>
            </a:r>
          </a:p>
          <a:p>
            <a:r>
              <a:rPr lang="zh-TW" altLang="en-US" sz="3600" dirty="0" smtClean="0"/>
              <a:t>豐富、連貫、隨時</a:t>
            </a:r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更新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自我期許</a:t>
            </a:r>
            <a:endParaRPr lang="en-US" sz="3600" dirty="0">
              <a:latin typeface="儷宋 Pro"/>
              <a:ea typeface="儷宋 Pro"/>
              <a:cs typeface="儷宋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如果能重來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給大學生的我：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學生活動（系上、社團、校園）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專題研究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企業實習</a:t>
            </a:r>
            <a:endParaRPr lang="en-US" altLang="zh-TW" sz="2800" dirty="0" smtClean="0"/>
          </a:p>
          <a:p>
            <a:r>
              <a:rPr lang="zh-TW" altLang="en-US" sz="2800" dirty="0" smtClean="0"/>
              <a:t>研究生的我很幸運：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專注研究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發表成果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參與學術活動（研討會、出國訪問研究</a:t>
            </a:r>
            <a:r>
              <a:rPr lang="is-IS" altLang="zh-TW" sz="2800" dirty="0" smtClean="0"/>
              <a:t>…</a:t>
            </a:r>
            <a:r>
              <a:rPr lang="zh-TW" altLang="en-US" sz="2800" dirty="0" smtClean="0"/>
              <a:t>）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參與企業活動（獎學金、企業參訪</a:t>
            </a:r>
            <a:r>
              <a:rPr lang="is-IS" altLang="zh-TW" sz="2800" dirty="0" smtClean="0"/>
              <a:t>…</a:t>
            </a:r>
            <a:r>
              <a:rPr lang="zh-TW" altLang="en-US" sz="2800" dirty="0" smtClean="0"/>
              <a:t>）</a:t>
            </a:r>
            <a:endParaRPr lang="en-US" altLang="zh-TW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選擇，我怎麼做</a:t>
            </a:r>
            <a:r>
              <a:rPr lang="is-IS" altLang="zh-TW" dirty="0" smtClean="0"/>
              <a:t>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當兵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馬祖國家風景區管理處替代役男</a:t>
            </a:r>
          </a:p>
          <a:p>
            <a:pPr lvl="2"/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替代役體位，服役單位志願觀光局</a:t>
            </a:r>
            <a:endParaRPr lang="en-US" altLang="zh-TW" sz="3200" dirty="0" smtClean="0">
              <a:latin typeface="儷宋 Pro"/>
              <a:ea typeface="儷宋 Pro"/>
              <a:cs typeface="儷宋 Pro"/>
            </a:endParaRPr>
          </a:p>
          <a:p>
            <a:pPr lvl="2"/>
            <a:r>
              <a:rPr lang="zh-TW" altLang="en-US" sz="3200" dirty="0" smtClean="0">
                <a:latin typeface="儷宋 Pro"/>
                <a:ea typeface="儷宋 Pro"/>
                <a:cs typeface="儷宋 Pro"/>
              </a:rPr>
              <a:t>服役地點選擇馬祖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8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選擇，我怎麼做</a:t>
            </a:r>
            <a:r>
              <a:rPr lang="is-IS" altLang="zh-TW" dirty="0" smtClean="0"/>
              <a:t>(2)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碩士班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中山大學</a:t>
            </a:r>
            <a:r>
              <a:rPr lang="en-US" altLang="zh-TW" sz="3400" dirty="0" smtClean="0">
                <a:latin typeface="儷宋 Pro"/>
                <a:ea typeface="儷宋 Pro"/>
                <a:cs typeface="儷宋 Pro"/>
              </a:rPr>
              <a:t>(</a:t>
            </a:r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備取</a:t>
            </a:r>
            <a:r>
              <a:rPr lang="en-US" altLang="zh-TW" sz="3400" dirty="0" smtClean="0">
                <a:latin typeface="儷宋 Pro"/>
                <a:ea typeface="儷宋 Pro"/>
                <a:cs typeface="儷宋 Pro"/>
              </a:rPr>
              <a:t>) vs. </a:t>
            </a:r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中正大學</a:t>
            </a:r>
            <a:r>
              <a:rPr lang="en-US" altLang="zh-TW" sz="3400" dirty="0" smtClean="0">
                <a:latin typeface="儷宋 Pro"/>
                <a:ea typeface="儷宋 Pro"/>
                <a:cs typeface="儷宋 Pro"/>
              </a:rPr>
              <a:t>(</a:t>
            </a:r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榜首</a:t>
            </a:r>
            <a:r>
              <a:rPr lang="en-US" altLang="zh-TW" sz="3400" dirty="0" smtClean="0">
                <a:latin typeface="儷宋 Pro"/>
                <a:ea typeface="儷宋 Pro"/>
                <a:cs typeface="儷宋 Pro"/>
              </a:rPr>
              <a:t>)</a:t>
            </a:r>
          </a:p>
          <a:p>
            <a:r>
              <a:rPr lang="zh-TW" altLang="en-US" sz="3600" dirty="0" smtClean="0">
                <a:latin typeface="儷宋 Pro"/>
                <a:ea typeface="儷宋 Pro"/>
                <a:cs typeface="儷宋 Pro"/>
              </a:rPr>
              <a:t>博士班</a:t>
            </a:r>
            <a:endParaRPr lang="en-US" altLang="zh-TW" sz="36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讀博士班或在職進修</a:t>
            </a:r>
            <a:endParaRPr lang="en-US" altLang="zh-TW" sz="3400" dirty="0" smtClean="0">
              <a:latin typeface="儷宋 Pro"/>
              <a:ea typeface="儷宋 Pro"/>
              <a:cs typeface="儷宋 Pro"/>
            </a:endParaRPr>
          </a:p>
          <a:p>
            <a:pPr lvl="1"/>
            <a:r>
              <a:rPr lang="zh-TW" altLang="en-US" sz="3400" dirty="0" smtClean="0">
                <a:latin typeface="儷宋 Pro"/>
                <a:ea typeface="儷宋 Pro"/>
                <a:cs typeface="儷宋 Pro"/>
              </a:rPr>
              <a:t>博士不容易找工作？</a:t>
            </a:r>
            <a:endParaRPr lang="en-US" altLang="zh-TW" sz="3400" dirty="0" smtClean="0">
              <a:latin typeface="儷宋 Pro"/>
              <a:ea typeface="儷宋 Pro"/>
              <a:cs typeface="儷宋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27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268</TotalTime>
  <Words>679</Words>
  <Application>Microsoft Macintosh PowerPoint</Application>
  <PresentationFormat>On-screen Show (4:3)</PresentationFormat>
  <Paragraphs>183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Adjacency</vt:lpstr>
      <vt:lpstr>我的求學求職經驗分享</vt:lpstr>
      <vt:lpstr>內容提要</vt:lpstr>
      <vt:lpstr>PowerPoint Presentation</vt:lpstr>
      <vt:lpstr>落榜才是人生的“心”開始(1)</vt:lpstr>
      <vt:lpstr>落榜才是人生的“心”開始(2)</vt:lpstr>
      <vt:lpstr>認識自己，從填履歷開始</vt:lpstr>
      <vt:lpstr>如果能重來</vt:lpstr>
      <vt:lpstr>選擇，我怎麼做(1)</vt:lpstr>
      <vt:lpstr>選擇，我怎麼做(2)</vt:lpstr>
      <vt:lpstr>從這些選擇，我發現</vt:lpstr>
      <vt:lpstr>可以及早培養的能力</vt:lpstr>
      <vt:lpstr>千里馬計畫科技部補助博士生赴國外研究(1)</vt:lpstr>
      <vt:lpstr>千里馬計畫科技部補助博士生赴國外研究(2)</vt:lpstr>
      <vt:lpstr>千里馬計畫科技部補助博士生赴國外研究(3)</vt:lpstr>
      <vt:lpstr>美國明州生活經驗談(1)</vt:lpstr>
      <vt:lpstr>美國明州生活經驗談(2)</vt:lpstr>
      <vt:lpstr>美國明州生活經驗談(3)</vt:lpstr>
      <vt:lpstr>美國明州生活經驗談(4)</vt:lpstr>
      <vt:lpstr>美國明州生活經驗談(5)</vt:lpstr>
      <vt:lpstr>美國明州生活經驗談(6)</vt:lpstr>
      <vt:lpstr>美國明州生活經驗談(7)</vt:lpstr>
      <vt:lpstr>美國明州生活經驗談(8)</vt:lpstr>
      <vt:lpstr>美國明州生活經驗談(9)</vt:lpstr>
      <vt:lpstr>美國明州生活經驗談(10)</vt:lpstr>
      <vt:lpstr>美國明州生活經驗談(11)</vt:lpstr>
      <vt:lpstr>美國明州生活經驗談(12)</vt:lpstr>
      <vt:lpstr>美國明州生活經驗談(13)</vt:lpstr>
      <vt:lpstr>美國研究成果</vt:lpstr>
      <vt:lpstr>美國生活費用</vt:lpstr>
      <vt:lpstr>總有離開學校的一天</vt:lpstr>
      <vt:lpstr>求職的選擇</vt:lpstr>
      <vt:lpstr>職場注意事項</vt:lpstr>
      <vt:lpstr>我現在的工作內容</vt:lpstr>
      <vt:lpstr>美國出差(1)</vt:lpstr>
      <vt:lpstr>美國出差(2)</vt:lpstr>
      <vt:lpstr>小道消息</vt:lpstr>
      <vt:lpstr>感謝老師邀請，感謝大家參加</vt:lpstr>
      <vt:lpstr>預祝大家春節快樂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我的求學求職經驗分享</dc:title>
  <dc:creator>Chunhao Lin</dc:creator>
  <cp:lastModifiedBy>Chunhao Lin</cp:lastModifiedBy>
  <cp:revision>41</cp:revision>
  <dcterms:created xsi:type="dcterms:W3CDTF">2017-01-10T13:08:33Z</dcterms:created>
  <dcterms:modified xsi:type="dcterms:W3CDTF">2017-01-10T17:38:50Z</dcterms:modified>
</cp:coreProperties>
</file>