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90" y="0"/>
            <a:ext cx="5173599" cy="6856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0627232" y="10287"/>
            <a:ext cx="1540510" cy="555625"/>
          </a:xfrm>
          <a:custGeom>
            <a:avLst/>
            <a:gdLst/>
            <a:ahLst/>
            <a:cxnLst/>
            <a:rect l="l" t="t" r="r" b="b"/>
            <a:pathLst>
              <a:path w="1540509" h="555625">
                <a:moveTo>
                  <a:pt x="1540002" y="555498"/>
                </a:moveTo>
                <a:lnTo>
                  <a:pt x="1494791" y="532146"/>
                </a:lnTo>
                <a:lnTo>
                  <a:pt x="1449183" y="509260"/>
                </a:lnTo>
                <a:lnTo>
                  <a:pt x="1403200" y="486830"/>
                </a:lnTo>
                <a:lnTo>
                  <a:pt x="1356862" y="464849"/>
                </a:lnTo>
                <a:lnTo>
                  <a:pt x="1310190" y="443310"/>
                </a:lnTo>
                <a:lnTo>
                  <a:pt x="1263204" y="422204"/>
                </a:lnTo>
                <a:lnTo>
                  <a:pt x="1215927" y="401524"/>
                </a:lnTo>
                <a:lnTo>
                  <a:pt x="1168378" y="381261"/>
                </a:lnTo>
                <a:lnTo>
                  <a:pt x="1120578" y="361409"/>
                </a:lnTo>
                <a:lnTo>
                  <a:pt x="1072549" y="341959"/>
                </a:lnTo>
                <a:lnTo>
                  <a:pt x="1024310" y="322903"/>
                </a:lnTo>
                <a:lnTo>
                  <a:pt x="975884" y="304234"/>
                </a:lnTo>
                <a:lnTo>
                  <a:pt x="927291" y="285944"/>
                </a:lnTo>
                <a:lnTo>
                  <a:pt x="878551" y="268024"/>
                </a:lnTo>
                <a:lnTo>
                  <a:pt x="829686" y="250468"/>
                </a:lnTo>
                <a:lnTo>
                  <a:pt x="780716" y="233267"/>
                </a:lnTo>
                <a:lnTo>
                  <a:pt x="731663" y="216413"/>
                </a:lnTo>
                <a:lnTo>
                  <a:pt x="682546" y="199899"/>
                </a:lnTo>
                <a:lnTo>
                  <a:pt x="633388" y="183718"/>
                </a:lnTo>
                <a:lnTo>
                  <a:pt x="584209" y="167860"/>
                </a:lnTo>
                <a:lnTo>
                  <a:pt x="535029" y="152318"/>
                </a:lnTo>
                <a:lnTo>
                  <a:pt x="485870" y="137085"/>
                </a:lnTo>
                <a:lnTo>
                  <a:pt x="436752" y="122153"/>
                </a:lnTo>
                <a:lnTo>
                  <a:pt x="387697" y="107513"/>
                </a:lnTo>
                <a:lnTo>
                  <a:pt x="338725" y="93158"/>
                </a:lnTo>
                <a:lnTo>
                  <a:pt x="289856" y="79081"/>
                </a:lnTo>
                <a:lnTo>
                  <a:pt x="241113" y="65273"/>
                </a:lnTo>
                <a:lnTo>
                  <a:pt x="192515" y="51726"/>
                </a:lnTo>
                <a:lnTo>
                  <a:pt x="144084" y="38433"/>
                </a:lnTo>
                <a:lnTo>
                  <a:pt x="95841" y="25387"/>
                </a:lnTo>
                <a:lnTo>
                  <a:pt x="47806" y="12578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0247756" y="5013578"/>
            <a:ext cx="1919605" cy="1830705"/>
          </a:xfrm>
          <a:custGeom>
            <a:avLst/>
            <a:gdLst/>
            <a:ahLst/>
            <a:cxnLst/>
            <a:rect l="l" t="t" r="r" b="b"/>
            <a:pathLst>
              <a:path w="1919604" h="1830704">
                <a:moveTo>
                  <a:pt x="0" y="1830324"/>
                </a:moveTo>
                <a:lnTo>
                  <a:pt x="39982" y="1799241"/>
                </a:lnTo>
                <a:lnTo>
                  <a:pt x="79888" y="1767980"/>
                </a:lnTo>
                <a:lnTo>
                  <a:pt x="119714" y="1736542"/>
                </a:lnTo>
                <a:lnTo>
                  <a:pt x="159459" y="1704928"/>
                </a:lnTo>
                <a:lnTo>
                  <a:pt x="199120" y="1673138"/>
                </a:lnTo>
                <a:lnTo>
                  <a:pt x="238694" y="1641175"/>
                </a:lnTo>
                <a:lnTo>
                  <a:pt x="278178" y="1609037"/>
                </a:lnTo>
                <a:lnTo>
                  <a:pt x="317569" y="1576728"/>
                </a:lnTo>
                <a:lnTo>
                  <a:pt x="356866" y="1544248"/>
                </a:lnTo>
                <a:lnTo>
                  <a:pt x="396065" y="1511597"/>
                </a:lnTo>
                <a:lnTo>
                  <a:pt x="435165" y="1478777"/>
                </a:lnTo>
                <a:lnTo>
                  <a:pt x="474161" y="1445789"/>
                </a:lnTo>
                <a:lnTo>
                  <a:pt x="513052" y="1412633"/>
                </a:lnTo>
                <a:lnTo>
                  <a:pt x="551835" y="1379312"/>
                </a:lnTo>
                <a:lnTo>
                  <a:pt x="590507" y="1345825"/>
                </a:lnTo>
                <a:lnTo>
                  <a:pt x="629065" y="1312174"/>
                </a:lnTo>
                <a:lnTo>
                  <a:pt x="667508" y="1278360"/>
                </a:lnTo>
                <a:lnTo>
                  <a:pt x="705832" y="1244385"/>
                </a:lnTo>
                <a:lnTo>
                  <a:pt x="744035" y="1210247"/>
                </a:lnTo>
                <a:lnTo>
                  <a:pt x="782114" y="1175950"/>
                </a:lnTo>
                <a:lnTo>
                  <a:pt x="820067" y="1141494"/>
                </a:lnTo>
                <a:lnTo>
                  <a:pt x="857890" y="1106880"/>
                </a:lnTo>
                <a:lnTo>
                  <a:pt x="895582" y="1072109"/>
                </a:lnTo>
                <a:lnTo>
                  <a:pt x="933139" y="1037182"/>
                </a:lnTo>
                <a:lnTo>
                  <a:pt x="970559" y="1002099"/>
                </a:lnTo>
                <a:lnTo>
                  <a:pt x="1007840" y="966863"/>
                </a:lnTo>
                <a:lnTo>
                  <a:pt x="1044978" y="931474"/>
                </a:lnTo>
                <a:lnTo>
                  <a:pt x="1081971" y="895933"/>
                </a:lnTo>
                <a:lnTo>
                  <a:pt x="1118817" y="860241"/>
                </a:lnTo>
                <a:lnTo>
                  <a:pt x="1155512" y="824399"/>
                </a:lnTo>
                <a:lnTo>
                  <a:pt x="1192055" y="788408"/>
                </a:lnTo>
                <a:lnTo>
                  <a:pt x="1228442" y="752269"/>
                </a:lnTo>
                <a:lnTo>
                  <a:pt x="1264671" y="715984"/>
                </a:lnTo>
                <a:lnTo>
                  <a:pt x="1300739" y="679552"/>
                </a:lnTo>
                <a:lnTo>
                  <a:pt x="1336644" y="642976"/>
                </a:lnTo>
                <a:lnTo>
                  <a:pt x="1372383" y="606256"/>
                </a:lnTo>
                <a:lnTo>
                  <a:pt x="1407953" y="569393"/>
                </a:lnTo>
                <a:lnTo>
                  <a:pt x="1443352" y="532388"/>
                </a:lnTo>
                <a:lnTo>
                  <a:pt x="1478577" y="495242"/>
                </a:lnTo>
                <a:lnTo>
                  <a:pt x="1513626" y="457957"/>
                </a:lnTo>
                <a:lnTo>
                  <a:pt x="1548495" y="420533"/>
                </a:lnTo>
                <a:lnTo>
                  <a:pt x="1583182" y="382971"/>
                </a:lnTo>
                <a:lnTo>
                  <a:pt x="1617685" y="345272"/>
                </a:lnTo>
                <a:lnTo>
                  <a:pt x="1652001" y="307438"/>
                </a:lnTo>
                <a:lnTo>
                  <a:pt x="1686127" y="269469"/>
                </a:lnTo>
                <a:lnTo>
                  <a:pt x="1720061" y="231366"/>
                </a:lnTo>
                <a:lnTo>
                  <a:pt x="1753800" y="193131"/>
                </a:lnTo>
                <a:lnTo>
                  <a:pt x="1787341" y="154764"/>
                </a:lnTo>
                <a:lnTo>
                  <a:pt x="1820682" y="116266"/>
                </a:lnTo>
                <a:lnTo>
                  <a:pt x="1853821" y="77639"/>
                </a:lnTo>
                <a:lnTo>
                  <a:pt x="1886753" y="38883"/>
                </a:lnTo>
                <a:lnTo>
                  <a:pt x="1919477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1203305" y="10287"/>
            <a:ext cx="963930" cy="367030"/>
          </a:xfrm>
          <a:custGeom>
            <a:avLst/>
            <a:gdLst/>
            <a:ahLst/>
            <a:cxnLst/>
            <a:rect l="l" t="t" r="r" b="b"/>
            <a:pathLst>
              <a:path w="963929" h="367030">
                <a:moveTo>
                  <a:pt x="963929" y="366522"/>
                </a:moveTo>
                <a:lnTo>
                  <a:pt x="917463" y="344599"/>
                </a:lnTo>
                <a:lnTo>
                  <a:pt x="870664" y="323097"/>
                </a:lnTo>
                <a:lnTo>
                  <a:pt x="823557" y="302010"/>
                </a:lnTo>
                <a:lnTo>
                  <a:pt x="776167" y="281330"/>
                </a:lnTo>
                <a:lnTo>
                  <a:pt x="728519" y="261050"/>
                </a:lnTo>
                <a:lnTo>
                  <a:pt x="680639" y="241163"/>
                </a:lnTo>
                <a:lnTo>
                  <a:pt x="632552" y="221662"/>
                </a:lnTo>
                <a:lnTo>
                  <a:pt x="584283" y="202539"/>
                </a:lnTo>
                <a:lnTo>
                  <a:pt x="535857" y="183788"/>
                </a:lnTo>
                <a:lnTo>
                  <a:pt x="487298" y="165401"/>
                </a:lnTo>
                <a:lnTo>
                  <a:pt x="438634" y="147371"/>
                </a:lnTo>
                <a:lnTo>
                  <a:pt x="389887" y="129692"/>
                </a:lnTo>
                <a:lnTo>
                  <a:pt x="341085" y="112355"/>
                </a:lnTo>
                <a:lnTo>
                  <a:pt x="292251" y="95354"/>
                </a:lnTo>
                <a:lnTo>
                  <a:pt x="243411" y="78682"/>
                </a:lnTo>
                <a:lnTo>
                  <a:pt x="194590" y="62331"/>
                </a:lnTo>
                <a:lnTo>
                  <a:pt x="145813" y="46295"/>
                </a:lnTo>
                <a:lnTo>
                  <a:pt x="97106" y="30565"/>
                </a:lnTo>
                <a:lnTo>
                  <a:pt x="48493" y="1513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10495406" y="5275707"/>
            <a:ext cx="1666875" cy="1578610"/>
          </a:xfrm>
          <a:custGeom>
            <a:avLst/>
            <a:gdLst/>
            <a:ahLst/>
            <a:cxnLst/>
            <a:rect l="l" t="t" r="r" b="b"/>
            <a:pathLst>
              <a:path w="1666875" h="1578609">
                <a:moveTo>
                  <a:pt x="0" y="1578101"/>
                </a:moveTo>
                <a:lnTo>
                  <a:pt x="39529" y="1546335"/>
                </a:lnTo>
                <a:lnTo>
                  <a:pt x="78984" y="1514414"/>
                </a:lnTo>
                <a:lnTo>
                  <a:pt x="118364" y="1482339"/>
                </a:lnTo>
                <a:lnTo>
                  <a:pt x="157666" y="1450109"/>
                </a:lnTo>
                <a:lnTo>
                  <a:pt x="196885" y="1417727"/>
                </a:lnTo>
                <a:lnTo>
                  <a:pt x="236020" y="1385190"/>
                </a:lnTo>
                <a:lnTo>
                  <a:pt x="275068" y="1352501"/>
                </a:lnTo>
                <a:lnTo>
                  <a:pt x="314026" y="1319659"/>
                </a:lnTo>
                <a:lnTo>
                  <a:pt x="352891" y="1286665"/>
                </a:lnTo>
                <a:lnTo>
                  <a:pt x="391660" y="1253519"/>
                </a:lnTo>
                <a:lnTo>
                  <a:pt x="430331" y="1220221"/>
                </a:lnTo>
                <a:lnTo>
                  <a:pt x="468901" y="1186771"/>
                </a:lnTo>
                <a:lnTo>
                  <a:pt x="507366" y="1153170"/>
                </a:lnTo>
                <a:lnTo>
                  <a:pt x="545725" y="1119419"/>
                </a:lnTo>
                <a:lnTo>
                  <a:pt x="583974" y="1085516"/>
                </a:lnTo>
                <a:lnTo>
                  <a:pt x="622110" y="1051464"/>
                </a:lnTo>
                <a:lnTo>
                  <a:pt x="660131" y="1017262"/>
                </a:lnTo>
                <a:lnTo>
                  <a:pt x="698034" y="982910"/>
                </a:lnTo>
                <a:lnTo>
                  <a:pt x="735816" y="948409"/>
                </a:lnTo>
                <a:lnTo>
                  <a:pt x="773474" y="913759"/>
                </a:lnTo>
                <a:lnTo>
                  <a:pt x="811006" y="878960"/>
                </a:lnTo>
                <a:lnTo>
                  <a:pt x="848408" y="844013"/>
                </a:lnTo>
                <a:lnTo>
                  <a:pt x="885679" y="808918"/>
                </a:lnTo>
                <a:lnTo>
                  <a:pt x="922814" y="773675"/>
                </a:lnTo>
                <a:lnTo>
                  <a:pt x="959811" y="738284"/>
                </a:lnTo>
                <a:lnTo>
                  <a:pt x="996668" y="702747"/>
                </a:lnTo>
                <a:lnTo>
                  <a:pt x="1033381" y="667063"/>
                </a:lnTo>
                <a:lnTo>
                  <a:pt x="1069948" y="631232"/>
                </a:lnTo>
                <a:lnTo>
                  <a:pt x="1106366" y="595255"/>
                </a:lnTo>
                <a:lnTo>
                  <a:pt x="1142633" y="559133"/>
                </a:lnTo>
                <a:lnTo>
                  <a:pt x="1178744" y="522864"/>
                </a:lnTo>
                <a:lnTo>
                  <a:pt x="1214698" y="486451"/>
                </a:lnTo>
                <a:lnTo>
                  <a:pt x="1250492" y="449892"/>
                </a:lnTo>
                <a:lnTo>
                  <a:pt x="1286123" y="413189"/>
                </a:lnTo>
                <a:lnTo>
                  <a:pt x="1321588" y="376342"/>
                </a:lnTo>
                <a:lnTo>
                  <a:pt x="1356884" y="339350"/>
                </a:lnTo>
                <a:lnTo>
                  <a:pt x="1392008" y="302215"/>
                </a:lnTo>
                <a:lnTo>
                  <a:pt x="1426959" y="264937"/>
                </a:lnTo>
                <a:lnTo>
                  <a:pt x="1461732" y="227515"/>
                </a:lnTo>
                <a:lnTo>
                  <a:pt x="1496325" y="189951"/>
                </a:lnTo>
                <a:lnTo>
                  <a:pt x="1530735" y="152244"/>
                </a:lnTo>
                <a:lnTo>
                  <a:pt x="1564960" y="114396"/>
                </a:lnTo>
                <a:lnTo>
                  <a:pt x="1598997" y="76405"/>
                </a:lnTo>
                <a:lnTo>
                  <a:pt x="1632842" y="38273"/>
                </a:lnTo>
                <a:lnTo>
                  <a:pt x="1666494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1502008" y="10287"/>
            <a:ext cx="665480" cy="257175"/>
          </a:xfrm>
          <a:custGeom>
            <a:avLst/>
            <a:gdLst/>
            <a:ahLst/>
            <a:cxnLst/>
            <a:rect l="l" t="t" r="r" b="b"/>
            <a:pathLst>
              <a:path w="665479" h="257175">
                <a:moveTo>
                  <a:pt x="665226" y="256794"/>
                </a:moveTo>
                <a:lnTo>
                  <a:pt x="619254" y="236556"/>
                </a:lnTo>
                <a:lnTo>
                  <a:pt x="573006" y="216610"/>
                </a:lnTo>
                <a:lnTo>
                  <a:pt x="526489" y="196955"/>
                </a:lnTo>
                <a:lnTo>
                  <a:pt x="479715" y="177592"/>
                </a:lnTo>
                <a:lnTo>
                  <a:pt x="432693" y="158521"/>
                </a:lnTo>
                <a:lnTo>
                  <a:pt x="385434" y="139741"/>
                </a:lnTo>
                <a:lnTo>
                  <a:pt x="337947" y="121253"/>
                </a:lnTo>
                <a:lnTo>
                  <a:pt x="290242" y="103056"/>
                </a:lnTo>
                <a:lnTo>
                  <a:pt x="242329" y="85151"/>
                </a:lnTo>
                <a:lnTo>
                  <a:pt x="194218" y="67538"/>
                </a:lnTo>
                <a:lnTo>
                  <a:pt x="145920" y="50216"/>
                </a:lnTo>
                <a:lnTo>
                  <a:pt x="97444" y="33185"/>
                </a:lnTo>
                <a:lnTo>
                  <a:pt x="48801" y="16447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0641710" y="5409057"/>
            <a:ext cx="1525905" cy="1435100"/>
          </a:xfrm>
          <a:custGeom>
            <a:avLst/>
            <a:gdLst/>
            <a:ahLst/>
            <a:cxnLst/>
            <a:rect l="l" t="t" r="r" b="b"/>
            <a:pathLst>
              <a:path w="1525904" h="1435100">
                <a:moveTo>
                  <a:pt x="0" y="1434846"/>
                </a:moveTo>
                <a:lnTo>
                  <a:pt x="39599" y="1402786"/>
                </a:lnTo>
                <a:lnTo>
                  <a:pt x="79112" y="1370574"/>
                </a:lnTo>
                <a:lnTo>
                  <a:pt x="118535" y="1338210"/>
                </a:lnTo>
                <a:lnTo>
                  <a:pt x="157865" y="1305695"/>
                </a:lnTo>
                <a:lnTo>
                  <a:pt x="197101" y="1273029"/>
                </a:lnTo>
                <a:lnTo>
                  <a:pt x="236240" y="1240213"/>
                </a:lnTo>
                <a:lnTo>
                  <a:pt x="275279" y="1207246"/>
                </a:lnTo>
                <a:lnTo>
                  <a:pt x="314215" y="1174130"/>
                </a:lnTo>
                <a:lnTo>
                  <a:pt x="353047" y="1140864"/>
                </a:lnTo>
                <a:lnTo>
                  <a:pt x="391772" y="1107449"/>
                </a:lnTo>
                <a:lnTo>
                  <a:pt x="430388" y="1073886"/>
                </a:lnTo>
                <a:lnTo>
                  <a:pt x="468891" y="1040175"/>
                </a:lnTo>
                <a:lnTo>
                  <a:pt x="507279" y="1006317"/>
                </a:lnTo>
                <a:lnTo>
                  <a:pt x="545551" y="972311"/>
                </a:lnTo>
                <a:lnTo>
                  <a:pt x="583703" y="938158"/>
                </a:lnTo>
                <a:lnTo>
                  <a:pt x="621732" y="903859"/>
                </a:lnTo>
                <a:lnTo>
                  <a:pt x="659638" y="869414"/>
                </a:lnTo>
                <a:lnTo>
                  <a:pt x="697416" y="834823"/>
                </a:lnTo>
                <a:lnTo>
                  <a:pt x="735064" y="800087"/>
                </a:lnTo>
                <a:lnTo>
                  <a:pt x="772581" y="765206"/>
                </a:lnTo>
                <a:lnTo>
                  <a:pt x="809963" y="730181"/>
                </a:lnTo>
                <a:lnTo>
                  <a:pt x="847208" y="695012"/>
                </a:lnTo>
                <a:lnTo>
                  <a:pt x="884313" y="659700"/>
                </a:lnTo>
                <a:lnTo>
                  <a:pt x="921277" y="624244"/>
                </a:lnTo>
                <a:lnTo>
                  <a:pt x="958096" y="588646"/>
                </a:lnTo>
                <a:lnTo>
                  <a:pt x="994768" y="552905"/>
                </a:lnTo>
                <a:lnTo>
                  <a:pt x="1031291" y="517023"/>
                </a:lnTo>
                <a:lnTo>
                  <a:pt x="1067662" y="480999"/>
                </a:lnTo>
                <a:lnTo>
                  <a:pt x="1103878" y="444834"/>
                </a:lnTo>
                <a:lnTo>
                  <a:pt x="1139937" y="408528"/>
                </a:lnTo>
                <a:lnTo>
                  <a:pt x="1175837" y="372082"/>
                </a:lnTo>
                <a:lnTo>
                  <a:pt x="1211576" y="335496"/>
                </a:lnTo>
                <a:lnTo>
                  <a:pt x="1247149" y="298771"/>
                </a:lnTo>
                <a:lnTo>
                  <a:pt x="1282556" y="261907"/>
                </a:lnTo>
                <a:lnTo>
                  <a:pt x="1317794" y="224904"/>
                </a:lnTo>
                <a:lnTo>
                  <a:pt x="1352859" y="187763"/>
                </a:lnTo>
                <a:lnTo>
                  <a:pt x="1387751" y="150484"/>
                </a:lnTo>
                <a:lnTo>
                  <a:pt x="1422465" y="113068"/>
                </a:lnTo>
                <a:lnTo>
                  <a:pt x="1457001" y="75515"/>
                </a:lnTo>
                <a:lnTo>
                  <a:pt x="1491354" y="37825"/>
                </a:lnTo>
                <a:lnTo>
                  <a:pt x="152552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0803255" y="5518784"/>
            <a:ext cx="1363980" cy="1325245"/>
          </a:xfrm>
          <a:custGeom>
            <a:avLst/>
            <a:gdLst/>
            <a:ahLst/>
            <a:cxnLst/>
            <a:rect l="l" t="t" r="r" b="b"/>
            <a:pathLst>
              <a:path w="1363979" h="1325245">
                <a:moveTo>
                  <a:pt x="0" y="1325117"/>
                </a:moveTo>
                <a:lnTo>
                  <a:pt x="38881" y="1291926"/>
                </a:lnTo>
                <a:lnTo>
                  <a:pt x="77676" y="1258590"/>
                </a:lnTo>
                <a:lnTo>
                  <a:pt x="116383" y="1225107"/>
                </a:lnTo>
                <a:lnTo>
                  <a:pt x="154999" y="1191479"/>
                </a:lnTo>
                <a:lnTo>
                  <a:pt x="193522" y="1157705"/>
                </a:lnTo>
                <a:lnTo>
                  <a:pt x="231950" y="1123786"/>
                </a:lnTo>
                <a:lnTo>
                  <a:pt x="270280" y="1089720"/>
                </a:lnTo>
                <a:lnTo>
                  <a:pt x="308512" y="1055509"/>
                </a:lnTo>
                <a:lnTo>
                  <a:pt x="346641" y="1021152"/>
                </a:lnTo>
                <a:lnTo>
                  <a:pt x="384666" y="986650"/>
                </a:lnTo>
                <a:lnTo>
                  <a:pt x="422586" y="952002"/>
                </a:lnTo>
                <a:lnTo>
                  <a:pt x="460397" y="917208"/>
                </a:lnTo>
                <a:lnTo>
                  <a:pt x="498097" y="882268"/>
                </a:lnTo>
                <a:lnTo>
                  <a:pt x="535684" y="847183"/>
                </a:lnTo>
                <a:lnTo>
                  <a:pt x="573157" y="811951"/>
                </a:lnTo>
                <a:lnTo>
                  <a:pt x="610512" y="776575"/>
                </a:lnTo>
                <a:lnTo>
                  <a:pt x="647748" y="741052"/>
                </a:lnTo>
                <a:lnTo>
                  <a:pt x="684862" y="705384"/>
                </a:lnTo>
                <a:lnTo>
                  <a:pt x="721853" y="669570"/>
                </a:lnTo>
                <a:lnTo>
                  <a:pt x="758717" y="633610"/>
                </a:lnTo>
                <a:lnTo>
                  <a:pt x="795453" y="597505"/>
                </a:lnTo>
                <a:lnTo>
                  <a:pt x="832059" y="561253"/>
                </a:lnTo>
                <a:lnTo>
                  <a:pt x="868531" y="524857"/>
                </a:lnTo>
                <a:lnTo>
                  <a:pt x="904869" y="488314"/>
                </a:lnTo>
                <a:lnTo>
                  <a:pt x="941070" y="451626"/>
                </a:lnTo>
                <a:lnTo>
                  <a:pt x="977132" y="414792"/>
                </a:lnTo>
                <a:lnTo>
                  <a:pt x="1013052" y="377812"/>
                </a:lnTo>
                <a:lnTo>
                  <a:pt x="1048828" y="340686"/>
                </a:lnTo>
                <a:lnTo>
                  <a:pt x="1084458" y="303415"/>
                </a:lnTo>
                <a:lnTo>
                  <a:pt x="1119940" y="265998"/>
                </a:lnTo>
                <a:lnTo>
                  <a:pt x="1155272" y="228436"/>
                </a:lnTo>
                <a:lnTo>
                  <a:pt x="1190451" y="190727"/>
                </a:lnTo>
                <a:lnTo>
                  <a:pt x="1225475" y="152873"/>
                </a:lnTo>
                <a:lnTo>
                  <a:pt x="1260342" y="114873"/>
                </a:lnTo>
                <a:lnTo>
                  <a:pt x="1295050" y="76728"/>
                </a:lnTo>
                <a:lnTo>
                  <a:pt x="1329597" y="38436"/>
                </a:lnTo>
                <a:lnTo>
                  <a:pt x="1363979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10979277" y="5694807"/>
            <a:ext cx="1188085" cy="1149350"/>
          </a:xfrm>
          <a:custGeom>
            <a:avLst/>
            <a:gdLst/>
            <a:ahLst/>
            <a:cxnLst/>
            <a:rect l="l" t="t" r="r" b="b"/>
            <a:pathLst>
              <a:path w="1188084" h="1149350">
                <a:moveTo>
                  <a:pt x="0" y="1149096"/>
                </a:moveTo>
                <a:lnTo>
                  <a:pt x="37966" y="1116224"/>
                </a:lnTo>
                <a:lnTo>
                  <a:pt x="75826" y="1083222"/>
                </a:lnTo>
                <a:lnTo>
                  <a:pt x="113578" y="1050091"/>
                </a:lnTo>
                <a:lnTo>
                  <a:pt x="151220" y="1016832"/>
                </a:lnTo>
                <a:lnTo>
                  <a:pt x="188750" y="983444"/>
                </a:lnTo>
                <a:lnTo>
                  <a:pt x="226168" y="949930"/>
                </a:lnTo>
                <a:lnTo>
                  <a:pt x="263471" y="916290"/>
                </a:lnTo>
                <a:lnTo>
                  <a:pt x="300659" y="882525"/>
                </a:lnTo>
                <a:lnTo>
                  <a:pt x="337728" y="848635"/>
                </a:lnTo>
                <a:lnTo>
                  <a:pt x="374678" y="814622"/>
                </a:lnTo>
                <a:lnTo>
                  <a:pt x="411508" y="780485"/>
                </a:lnTo>
                <a:lnTo>
                  <a:pt x="448215" y="746227"/>
                </a:lnTo>
                <a:lnTo>
                  <a:pt x="484798" y="711847"/>
                </a:lnTo>
                <a:lnTo>
                  <a:pt x="521255" y="677346"/>
                </a:lnTo>
                <a:lnTo>
                  <a:pt x="557585" y="642726"/>
                </a:lnTo>
                <a:lnTo>
                  <a:pt x="593786" y="607987"/>
                </a:lnTo>
                <a:lnTo>
                  <a:pt x="629857" y="573130"/>
                </a:lnTo>
                <a:lnTo>
                  <a:pt x="665796" y="538156"/>
                </a:lnTo>
                <a:lnTo>
                  <a:pt x="701601" y="503065"/>
                </a:lnTo>
                <a:lnTo>
                  <a:pt x="737271" y="467858"/>
                </a:lnTo>
                <a:lnTo>
                  <a:pt x="772804" y="432536"/>
                </a:lnTo>
                <a:lnTo>
                  <a:pt x="808199" y="397100"/>
                </a:lnTo>
                <a:lnTo>
                  <a:pt x="843454" y="361551"/>
                </a:lnTo>
                <a:lnTo>
                  <a:pt x="878568" y="325889"/>
                </a:lnTo>
                <a:lnTo>
                  <a:pt x="913538" y="290116"/>
                </a:lnTo>
                <a:lnTo>
                  <a:pt x="948364" y="254231"/>
                </a:lnTo>
                <a:lnTo>
                  <a:pt x="983043" y="218237"/>
                </a:lnTo>
                <a:lnTo>
                  <a:pt x="1017574" y="182133"/>
                </a:lnTo>
                <a:lnTo>
                  <a:pt x="1051956" y="145920"/>
                </a:lnTo>
                <a:lnTo>
                  <a:pt x="1086187" y="109600"/>
                </a:lnTo>
                <a:lnTo>
                  <a:pt x="1120265" y="73172"/>
                </a:lnTo>
                <a:lnTo>
                  <a:pt x="1154189" y="36639"/>
                </a:lnTo>
                <a:lnTo>
                  <a:pt x="1187957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11287886" y="6050660"/>
            <a:ext cx="879475" cy="793750"/>
          </a:xfrm>
          <a:custGeom>
            <a:avLst/>
            <a:gdLst/>
            <a:ahLst/>
            <a:cxnLst/>
            <a:rect l="l" t="t" r="r" b="b"/>
            <a:pathLst>
              <a:path w="879475" h="793750">
                <a:moveTo>
                  <a:pt x="0" y="793241"/>
                </a:moveTo>
                <a:lnTo>
                  <a:pt x="39033" y="760324"/>
                </a:lnTo>
                <a:lnTo>
                  <a:pt x="78009" y="727247"/>
                </a:lnTo>
                <a:lnTo>
                  <a:pt x="116925" y="694014"/>
                </a:lnTo>
                <a:lnTo>
                  <a:pt x="155781" y="660626"/>
                </a:lnTo>
                <a:lnTo>
                  <a:pt x="194572" y="627085"/>
                </a:lnTo>
                <a:lnTo>
                  <a:pt x="233298" y="593395"/>
                </a:lnTo>
                <a:lnTo>
                  <a:pt x="271955" y="559558"/>
                </a:lnTo>
                <a:lnTo>
                  <a:pt x="310542" y="525575"/>
                </a:lnTo>
                <a:lnTo>
                  <a:pt x="349056" y="491450"/>
                </a:lnTo>
                <a:lnTo>
                  <a:pt x="387495" y="457184"/>
                </a:lnTo>
                <a:lnTo>
                  <a:pt x="425856" y="422780"/>
                </a:lnTo>
                <a:lnTo>
                  <a:pt x="464138" y="388240"/>
                </a:lnTo>
                <a:lnTo>
                  <a:pt x="502339" y="353566"/>
                </a:lnTo>
                <a:lnTo>
                  <a:pt x="540455" y="318761"/>
                </a:lnTo>
                <a:lnTo>
                  <a:pt x="578485" y="283828"/>
                </a:lnTo>
                <a:lnTo>
                  <a:pt x="616426" y="248767"/>
                </a:lnTo>
                <a:lnTo>
                  <a:pt x="654277" y="213583"/>
                </a:lnTo>
                <a:lnTo>
                  <a:pt x="692035" y="178277"/>
                </a:lnTo>
                <a:lnTo>
                  <a:pt x="729697" y="142851"/>
                </a:lnTo>
                <a:lnTo>
                  <a:pt x="767262" y="107308"/>
                </a:lnTo>
                <a:lnTo>
                  <a:pt x="804726" y="71650"/>
                </a:lnTo>
                <a:lnTo>
                  <a:pt x="842089" y="35880"/>
                </a:lnTo>
                <a:lnTo>
                  <a:pt x="879348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FDFF"/>
                </a:solidFill>
                <a:latin typeface="微軟正黑體"/>
                <a:cs typeface="微軟正黑體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319015" y="0"/>
            <a:ext cx="3883151" cy="2160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756410" y="4732020"/>
            <a:ext cx="4319778" cy="2125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6268211" y="4697728"/>
            <a:ext cx="4167378" cy="21602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0" y="2443733"/>
            <a:ext cx="4146041" cy="2159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0"/>
            <a:ext cx="4175759" cy="2349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4314444" y="2235707"/>
            <a:ext cx="3839717" cy="2367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8352281" y="2349245"/>
            <a:ext cx="3839718" cy="21595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8352281" y="0"/>
            <a:ext cx="3839718" cy="21602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FDFF"/>
                </a:solidFill>
                <a:latin typeface="微軟正黑體"/>
                <a:cs typeface="微軟正黑體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FDFF"/>
                </a:solidFill>
                <a:latin typeface="微軟正黑體"/>
                <a:cs typeface="微軟正黑體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5990" y="2981705"/>
            <a:ext cx="2700019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FFFDFF"/>
                </a:solidFill>
                <a:latin typeface="微軟正黑體"/>
                <a:cs typeface="微軟正黑體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4207" y="2769615"/>
            <a:ext cx="8863584" cy="2398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9" Type="http://schemas.openxmlformats.org/officeDocument/2006/relationships/image" Target="../media/image2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9" Type="http://schemas.openxmlformats.org/officeDocument/2006/relationships/image" Target="../media/image35.jpg"/><Relationship Id="rId10" Type="http://schemas.openxmlformats.org/officeDocument/2006/relationships/image" Target="../media/image3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730" y="0"/>
            <a:ext cx="12197778" cy="6872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4114" y="1186433"/>
            <a:ext cx="8844280" cy="716280"/>
          </a:xfrm>
          <a:custGeom>
            <a:avLst/>
            <a:gdLst/>
            <a:ahLst/>
            <a:cxnLst/>
            <a:rect l="l" t="t" r="r" b="b"/>
            <a:pathLst>
              <a:path w="8844280" h="716280">
                <a:moveTo>
                  <a:pt x="0" y="716279"/>
                </a:moveTo>
                <a:lnTo>
                  <a:pt x="8843772" y="716279"/>
                </a:lnTo>
                <a:lnTo>
                  <a:pt x="8843772" y="0"/>
                </a:lnTo>
                <a:lnTo>
                  <a:pt x="0" y="0"/>
                </a:lnTo>
                <a:lnTo>
                  <a:pt x="0" y="716279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2546" y="5313426"/>
            <a:ext cx="407034" cy="351790"/>
          </a:xfrm>
          <a:custGeom>
            <a:avLst/>
            <a:gdLst/>
            <a:ahLst/>
            <a:cxnLst/>
            <a:rect l="l" t="t" r="r" b="b"/>
            <a:pathLst>
              <a:path w="407035" h="351789">
                <a:moveTo>
                  <a:pt x="406907" y="0"/>
                </a:moveTo>
                <a:lnTo>
                  <a:pt x="0" y="0"/>
                </a:lnTo>
                <a:lnTo>
                  <a:pt x="203453" y="351282"/>
                </a:lnTo>
                <a:lnTo>
                  <a:pt x="406907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69542" y="1991105"/>
            <a:ext cx="8845550" cy="3322320"/>
          </a:xfrm>
          <a:custGeom>
            <a:avLst/>
            <a:gdLst/>
            <a:ahLst/>
            <a:cxnLst/>
            <a:rect l="l" t="t" r="r" b="b"/>
            <a:pathLst>
              <a:path w="8845550" h="3322320">
                <a:moveTo>
                  <a:pt x="0" y="3322320"/>
                </a:moveTo>
                <a:lnTo>
                  <a:pt x="8845296" y="3322320"/>
                </a:lnTo>
                <a:lnTo>
                  <a:pt x="8845296" y="0"/>
                </a:lnTo>
                <a:lnTo>
                  <a:pt x="0" y="0"/>
                </a:lnTo>
                <a:lnTo>
                  <a:pt x="0" y="33223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320">
              <a:lnSpc>
                <a:spcPct val="100000"/>
              </a:lnSpc>
            </a:pPr>
            <a:r>
              <a:rPr dirty="0" spc="-155"/>
              <a:t>系友分享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19521" y="3899661"/>
            <a:ext cx="1553845" cy="1078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3035">
              <a:lnSpc>
                <a:spcPct val="100000"/>
              </a:lnSpc>
            </a:pPr>
            <a:r>
              <a:rPr dirty="0" sz="1800" spc="-5">
                <a:solidFill>
                  <a:srgbClr val="FFFDFF"/>
                </a:solidFill>
                <a:latin typeface="微軟正黑體"/>
                <a:cs typeface="微軟正黑體"/>
              </a:rPr>
              <a:t>2020/12/19</a:t>
            </a:r>
            <a:endParaRPr sz="1800">
              <a:latin typeface="微軟正黑體"/>
              <a:cs typeface="微軟正黑體"/>
            </a:endParaRPr>
          </a:p>
          <a:p>
            <a:pPr marL="12700" marR="5080" indent="107950">
              <a:lnSpc>
                <a:spcPct val="146400"/>
              </a:lnSpc>
            </a:pPr>
            <a:r>
              <a:rPr dirty="0" sz="1800">
                <a:solidFill>
                  <a:srgbClr val="FFFDFF"/>
                </a:solidFill>
                <a:latin typeface="微軟正黑體"/>
                <a:cs typeface="微軟正黑體"/>
              </a:rPr>
              <a:t>109級化學碩 陳柔妘</a:t>
            </a:r>
            <a:r>
              <a:rPr dirty="0" sz="1800" spc="-100">
                <a:solidFill>
                  <a:srgbClr val="FFFDFF"/>
                </a:solidFill>
                <a:latin typeface="微軟正黑體"/>
                <a:cs typeface="微軟正黑體"/>
              </a:rPr>
              <a:t> </a:t>
            </a:r>
            <a:r>
              <a:rPr dirty="0" sz="1800">
                <a:solidFill>
                  <a:srgbClr val="FFFDFF"/>
                </a:solidFill>
                <a:latin typeface="微軟正黑體"/>
                <a:cs typeface="微軟正黑體"/>
              </a:rPr>
              <a:t>(Ingrid)</a:t>
            </a:r>
            <a:endParaRPr sz="18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730" y="0"/>
            <a:ext cx="12197778" cy="6872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74114" y="1186433"/>
            <a:ext cx="8844280" cy="716280"/>
          </a:xfrm>
          <a:custGeom>
            <a:avLst/>
            <a:gdLst/>
            <a:ahLst/>
            <a:cxnLst/>
            <a:rect l="l" t="t" r="r" b="b"/>
            <a:pathLst>
              <a:path w="8844280" h="716280">
                <a:moveTo>
                  <a:pt x="0" y="716279"/>
                </a:moveTo>
                <a:lnTo>
                  <a:pt x="8843772" y="716279"/>
                </a:lnTo>
                <a:lnTo>
                  <a:pt x="8843772" y="0"/>
                </a:lnTo>
                <a:lnTo>
                  <a:pt x="0" y="0"/>
                </a:lnTo>
                <a:lnTo>
                  <a:pt x="0" y="716279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2546" y="5313426"/>
            <a:ext cx="407034" cy="351790"/>
          </a:xfrm>
          <a:custGeom>
            <a:avLst/>
            <a:gdLst/>
            <a:ahLst/>
            <a:cxnLst/>
            <a:rect l="l" t="t" r="r" b="b"/>
            <a:pathLst>
              <a:path w="407035" h="351789">
                <a:moveTo>
                  <a:pt x="406907" y="0"/>
                </a:moveTo>
                <a:lnTo>
                  <a:pt x="0" y="0"/>
                </a:lnTo>
                <a:lnTo>
                  <a:pt x="203453" y="351282"/>
                </a:lnTo>
                <a:lnTo>
                  <a:pt x="406907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69542" y="1991105"/>
            <a:ext cx="8845550" cy="3322320"/>
          </a:xfrm>
          <a:custGeom>
            <a:avLst/>
            <a:gdLst/>
            <a:ahLst/>
            <a:cxnLst/>
            <a:rect l="l" t="t" r="r" b="b"/>
            <a:pathLst>
              <a:path w="8845550" h="3322320">
                <a:moveTo>
                  <a:pt x="0" y="3322320"/>
                </a:moveTo>
                <a:lnTo>
                  <a:pt x="8845296" y="3322320"/>
                </a:lnTo>
                <a:lnTo>
                  <a:pt x="8845296" y="0"/>
                </a:lnTo>
                <a:lnTo>
                  <a:pt x="0" y="0"/>
                </a:lnTo>
                <a:lnTo>
                  <a:pt x="0" y="33223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303011" y="2981705"/>
            <a:ext cx="1611630" cy="873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400" spc="-155">
                <a:solidFill>
                  <a:srgbClr val="FFFDFF"/>
                </a:solidFill>
                <a:latin typeface="微軟正黑體"/>
                <a:cs typeface="微軟正黑體"/>
              </a:rPr>
              <a:t>Q&amp;</a:t>
            </a:r>
            <a:r>
              <a:rPr dirty="0" sz="5400">
                <a:solidFill>
                  <a:srgbClr val="FFFDFF"/>
                </a:solidFill>
                <a:latin typeface="微軟正黑體"/>
                <a:cs typeface="微軟正黑體"/>
              </a:rPr>
              <a:t>A</a:t>
            </a:r>
            <a:endParaRPr sz="54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853440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有獎徵答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7602" y="2519679"/>
            <a:ext cx="1965325" cy="2743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solidFill>
                  <a:srgbClr val="000000"/>
                </a:solidFill>
              </a:rPr>
              <a:t>研究所學習核心?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197602" y="3057905"/>
            <a:ext cx="4368800" cy="1351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學姊研究所實驗室的主要方向為何?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8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承上題，學姊的指導教授是誰?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8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學姊參加的系所課餘活動有哪些，舉例。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647423" y="6466332"/>
            <a:ext cx="17653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 b="1">
                <a:solidFill>
                  <a:srgbClr val="077449"/>
                </a:solidFill>
                <a:latin typeface="微軟正黑體"/>
                <a:cs typeface="微軟正黑體"/>
              </a:rPr>
              <a:t>11</a:t>
            </a:r>
            <a:endParaRPr sz="10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807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58435" y="2757842"/>
            <a:ext cx="18542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00"/>
              </a:lnSpc>
            </a:pPr>
            <a:r>
              <a:rPr dirty="0" sz="900" spc="-545">
                <a:solidFill>
                  <a:srgbClr val="97A5B5"/>
                </a:solidFill>
                <a:latin typeface="新細明體"/>
                <a:cs typeface="新細明體"/>
              </a:rPr>
              <a:t>；</a:t>
            </a:r>
            <a:r>
              <a:rPr dirty="0" sz="900">
                <a:solidFill>
                  <a:srgbClr val="5997A1"/>
                </a:solidFill>
                <a:latin typeface="新細明體"/>
                <a:cs typeface="新細明體"/>
              </a:rPr>
              <a:t>、</a:t>
            </a:r>
            <a:endParaRPr sz="900">
              <a:latin typeface="新細明體"/>
              <a:cs typeface="新細明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73860" y="2453443"/>
            <a:ext cx="708025" cy="1010285"/>
          </a:xfrm>
          <a:prstGeom prst="rect">
            <a:avLst/>
          </a:prstGeom>
        </p:spPr>
        <p:txBody>
          <a:bodyPr wrap="square" lIns="0" tIns="0" rIns="0" bIns="0" rtlCol="0" vert="eaVert">
            <a:spAutoFit/>
          </a:bodyPr>
          <a:lstStyle/>
          <a:p>
            <a:pPr marL="287020">
              <a:lnSpc>
                <a:spcPct val="55000"/>
              </a:lnSpc>
            </a:pPr>
            <a:r>
              <a:rPr dirty="0" baseline="11695" sz="7125" spc="-3307">
                <a:solidFill>
                  <a:srgbClr val="676E77"/>
                </a:solidFill>
                <a:latin typeface="細明體_HKSCS"/>
                <a:cs typeface="細明體_HKSCS"/>
              </a:rPr>
              <a:t>、</a:t>
            </a:r>
            <a:r>
              <a:rPr dirty="0" sz="2900" spc="135">
                <a:solidFill>
                  <a:srgbClr val="676E77"/>
                </a:solidFill>
                <a:latin typeface="細明體_HKSCS"/>
                <a:cs typeface="細明體_HKSCS"/>
              </a:rPr>
              <a:t>l</a:t>
            </a:r>
            <a:r>
              <a:rPr dirty="0" sz="2900">
                <a:solidFill>
                  <a:srgbClr val="CC935D"/>
                </a:solidFill>
                <a:latin typeface="細明體_HKSCS"/>
                <a:cs typeface="細明體_HKSCS"/>
              </a:rPr>
              <a:t>'</a:t>
            </a:r>
            <a:endParaRPr sz="2900">
              <a:latin typeface="細明體_HKSCS"/>
              <a:cs typeface="細明體_HKSCS"/>
            </a:endParaRPr>
          </a:p>
          <a:p>
            <a:pPr marL="12700">
              <a:lnSpc>
                <a:spcPct val="100000"/>
              </a:lnSpc>
            </a:pPr>
            <a:r>
              <a:rPr dirty="0" baseline="-7407" sz="2250">
                <a:solidFill>
                  <a:srgbClr val="676E77"/>
                </a:solidFill>
                <a:latin typeface="細明體_HKSCS"/>
                <a:cs typeface="細明體_HKSCS"/>
              </a:rPr>
              <a:t>｀</a:t>
            </a:r>
            <a:r>
              <a:rPr dirty="0" baseline="-7407" sz="2250" spc="-705">
                <a:solidFill>
                  <a:srgbClr val="676E77"/>
                </a:solidFill>
                <a:latin typeface="細明體_HKSCS"/>
                <a:cs typeface="細明體_HKSCS"/>
              </a:rPr>
              <a:t> </a:t>
            </a:r>
            <a:r>
              <a:rPr dirty="0" baseline="11111" sz="1875">
                <a:solidFill>
                  <a:srgbClr val="505964"/>
                </a:solidFill>
                <a:latin typeface="細明體_HKSCS"/>
                <a:cs typeface="細明體_HKSCS"/>
              </a:rPr>
              <a:t>\</a:t>
            </a:r>
            <a:r>
              <a:rPr dirty="0" baseline="11111" sz="1875" spc="-585">
                <a:solidFill>
                  <a:srgbClr val="505964"/>
                </a:solidFill>
                <a:latin typeface="細明體_HKSCS"/>
                <a:cs typeface="細明體_HKSCS"/>
              </a:rPr>
              <a:t> </a:t>
            </a:r>
            <a:r>
              <a:rPr dirty="0" baseline="11111" sz="1875">
                <a:solidFill>
                  <a:srgbClr val="505964"/>
                </a:solidFill>
                <a:latin typeface="細明體_HKSCS"/>
                <a:cs typeface="細明體_HKSCS"/>
              </a:rPr>
              <a:t>k</a:t>
            </a:r>
            <a:r>
              <a:rPr dirty="0" baseline="11111" sz="1875" spc="22">
                <a:solidFill>
                  <a:srgbClr val="505964"/>
                </a:solidFill>
                <a:latin typeface="細明體_HKSCS"/>
                <a:cs typeface="細明體_HKSCS"/>
              </a:rPr>
              <a:t> </a:t>
            </a:r>
            <a:r>
              <a:rPr dirty="0" sz="800">
                <a:solidFill>
                  <a:srgbClr val="676E77"/>
                </a:solidFill>
                <a:latin typeface="細明體_HKSCS"/>
                <a:cs typeface="細明體_HKSCS"/>
              </a:rPr>
              <a:t>z </a:t>
            </a:r>
            <a:r>
              <a:rPr dirty="0" sz="800" spc="160">
                <a:solidFill>
                  <a:srgbClr val="676E77"/>
                </a:solidFill>
                <a:latin typeface="細明體_HKSCS"/>
                <a:cs typeface="細明體_HKSCS"/>
              </a:rPr>
              <a:t> </a:t>
            </a:r>
            <a:r>
              <a:rPr dirty="0" baseline="3472" sz="1200" spc="-232">
                <a:solidFill>
                  <a:srgbClr val="676E77"/>
                </a:solidFill>
                <a:latin typeface="細明體_HKSCS"/>
                <a:cs typeface="細明體_HKSCS"/>
              </a:rPr>
              <a:t>＼</a:t>
            </a:r>
            <a:r>
              <a:rPr dirty="0" baseline="3472" sz="1200" spc="-585">
                <a:solidFill>
                  <a:srgbClr val="676E77"/>
                </a:solidFill>
                <a:latin typeface="細明體_HKSCS"/>
                <a:cs typeface="細明體_HKSCS"/>
              </a:rPr>
              <a:t>户</a:t>
            </a:r>
            <a:r>
              <a:rPr dirty="0" sz="750">
                <a:solidFill>
                  <a:srgbClr val="676E77"/>
                </a:solidFill>
                <a:latin typeface="細明體_HKSCS"/>
                <a:cs typeface="細明體_HKSCS"/>
              </a:rPr>
              <a:t>I </a:t>
            </a:r>
            <a:r>
              <a:rPr dirty="0" sz="750" spc="-114">
                <a:solidFill>
                  <a:srgbClr val="676E77"/>
                </a:solidFill>
                <a:latin typeface="細明體_HKSCS"/>
                <a:cs typeface="細明體_HKSCS"/>
              </a:rPr>
              <a:t> </a:t>
            </a:r>
            <a:r>
              <a:rPr dirty="0" sz="800">
                <a:solidFill>
                  <a:srgbClr val="CC935D"/>
                </a:solidFill>
                <a:latin typeface="細明體_HKSCS"/>
                <a:cs typeface="細明體_HKSCS"/>
              </a:rPr>
              <a:t>'</a:t>
            </a:r>
            <a:endParaRPr sz="800">
              <a:latin typeface="細明體_HKSCS"/>
              <a:cs typeface="細明體_HKS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91" y="6536743"/>
            <a:ext cx="133350" cy="79375"/>
          </a:xfrm>
          <a:prstGeom prst="rect">
            <a:avLst/>
          </a:prstGeom>
        </p:spPr>
        <p:txBody>
          <a:bodyPr wrap="square" lIns="0" tIns="0" rIns="0" bIns="0" rtlCol="0" vert="eaVert">
            <a:spAutoFit/>
          </a:bodyPr>
          <a:lstStyle/>
          <a:p>
            <a:pPr marL="12700">
              <a:lnSpc>
                <a:spcPct val="70000"/>
              </a:lnSpc>
            </a:pPr>
            <a:r>
              <a:rPr dirty="0" sz="850">
                <a:solidFill>
                  <a:srgbClr val="938C8C"/>
                </a:solidFill>
                <a:latin typeface="細明體_HKSCS"/>
                <a:cs typeface="細明體_HKSCS"/>
              </a:rPr>
              <a:t>1</a:t>
            </a:r>
            <a:endParaRPr sz="850">
              <a:latin typeface="細明體_HKSCS"/>
              <a:cs typeface="細明體_HKS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59468" y="0"/>
            <a:ext cx="2717292" cy="2305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46976" y="0"/>
            <a:ext cx="2305812" cy="2305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45730" y="2411729"/>
            <a:ext cx="4446270" cy="4446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2737865" cy="2306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848355" y="0"/>
            <a:ext cx="4095750" cy="24117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2411729"/>
            <a:ext cx="3960113" cy="22075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4701539"/>
            <a:ext cx="3960113" cy="21564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15561" y="2411729"/>
            <a:ext cx="3414522" cy="44462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808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929177" y="4021582"/>
            <a:ext cx="1263015" cy="323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0975">
              <a:lnSpc>
                <a:spcPts val="1030"/>
              </a:lnSpc>
            </a:pPr>
            <a:r>
              <a:rPr dirty="0" sz="950" spc="215">
                <a:solidFill>
                  <a:srgbClr val="4B4B52"/>
                </a:solidFill>
                <a:latin typeface="新細明體"/>
                <a:cs typeface="新細明體"/>
              </a:rPr>
              <a:t>矗嚀壤潯</a:t>
            </a:r>
            <a:endParaRPr sz="950">
              <a:latin typeface="新細明體"/>
              <a:cs typeface="新細明體"/>
            </a:endParaRPr>
          </a:p>
          <a:p>
            <a:pPr marL="12700">
              <a:lnSpc>
                <a:spcPts val="1390"/>
              </a:lnSpc>
            </a:pPr>
            <a:r>
              <a:rPr dirty="0" sz="1250" spc="-40">
                <a:solidFill>
                  <a:srgbClr val="4B4B52"/>
                </a:solidFill>
                <a:latin typeface="Times New Roman"/>
                <a:cs typeface="Times New Roman"/>
              </a:rPr>
              <a:t>Southwest</a:t>
            </a:r>
            <a:r>
              <a:rPr dirty="0" sz="1250" spc="-105">
                <a:solidFill>
                  <a:srgbClr val="4B4B52"/>
                </a:solidFill>
                <a:latin typeface="Times New Roman"/>
                <a:cs typeface="Times New Roman"/>
              </a:rPr>
              <a:t> </a:t>
            </a:r>
            <a:r>
              <a:rPr dirty="0" sz="1250" spc="-135">
                <a:solidFill>
                  <a:srgbClr val="4B4B52"/>
                </a:solidFill>
                <a:latin typeface="Times New Roman"/>
                <a:cs typeface="Times New Roman"/>
              </a:rPr>
              <a:t>Co</a:t>
            </a:r>
            <a:r>
              <a:rPr dirty="0" sz="650" spc="-150">
                <a:solidFill>
                  <a:srgbClr val="4B4B52"/>
                </a:solidFill>
                <a:latin typeface="新細明體"/>
                <a:cs typeface="新細明體"/>
              </a:rPr>
              <a:t>遑</a:t>
            </a:r>
            <a:r>
              <a:rPr dirty="0" sz="1250" spc="-15">
                <a:solidFill>
                  <a:srgbClr val="4B4B52"/>
                </a:solidFill>
                <a:latin typeface="Times New Roman"/>
                <a:cs typeface="Times New Roman"/>
              </a:rPr>
              <a:t>s</a:t>
            </a:r>
            <a:r>
              <a:rPr dirty="0" sz="1250" spc="-15">
                <a:solidFill>
                  <a:srgbClr val="666467"/>
                </a:solidFill>
                <a:latin typeface="Times New Roman"/>
                <a:cs typeface="Times New Roman"/>
              </a:rPr>
              <a:t>t</a:t>
            </a:r>
            <a:r>
              <a:rPr dirty="0" sz="1250" spc="-55">
                <a:solidFill>
                  <a:srgbClr val="666467"/>
                </a:solidFill>
                <a:latin typeface="Times New Roman"/>
                <a:cs typeface="Times New Roman"/>
              </a:rPr>
              <a:t> </a:t>
            </a:r>
            <a:r>
              <a:rPr dirty="0" sz="1250" spc="-80">
                <a:solidFill>
                  <a:srgbClr val="4B4B52"/>
                </a:solidFill>
                <a:latin typeface="Times New Roman"/>
                <a:cs typeface="Times New Roman"/>
              </a:rPr>
              <a:t>Nat\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815584" cy="2292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79808" cy="6839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998432" y="2071515"/>
            <a:ext cx="161290" cy="209550"/>
          </a:xfrm>
          <a:prstGeom prst="rect">
            <a:avLst/>
          </a:prstGeom>
        </p:spPr>
        <p:txBody>
          <a:bodyPr wrap="square" lIns="0" tIns="0" rIns="0" bIns="0" rtlCol="0" vert="eaVert">
            <a:spAutoFit/>
          </a:bodyPr>
          <a:lstStyle/>
          <a:p>
            <a:pPr marL="12700">
              <a:lnSpc>
                <a:spcPct val="45000"/>
              </a:lnSpc>
            </a:pPr>
            <a:r>
              <a:rPr dirty="0" baseline="-20467" sz="1425" spc="-682">
                <a:solidFill>
                  <a:srgbClr val="9A9CA3"/>
                </a:solidFill>
                <a:latin typeface="細明體_HKSCS"/>
                <a:cs typeface="細明體_HKSCS"/>
              </a:rPr>
              <a:t>｀</a:t>
            </a:r>
            <a:r>
              <a:rPr dirty="0" sz="950">
                <a:solidFill>
                  <a:srgbClr val="9A9CA3"/>
                </a:solidFill>
                <a:latin typeface="細明體_HKSCS"/>
                <a:cs typeface="細明體_HKSCS"/>
              </a:rPr>
              <a:t>"</a:t>
            </a:r>
            <a:endParaRPr sz="950">
              <a:latin typeface="細明體_HKSCS"/>
              <a:cs typeface="細明體_HKS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39095" y="2005652"/>
            <a:ext cx="0" cy="208279"/>
          </a:xfrm>
          <a:custGeom>
            <a:avLst/>
            <a:gdLst/>
            <a:ahLst/>
            <a:cxnLst/>
            <a:rect l="l" t="t" r="r" b="b"/>
            <a:pathLst>
              <a:path w="0" h="208280">
                <a:moveTo>
                  <a:pt x="0" y="0"/>
                </a:moveTo>
                <a:lnTo>
                  <a:pt x="0" y="207912"/>
                </a:lnTo>
              </a:path>
            </a:pathLst>
          </a:custGeom>
          <a:ln w="42214">
            <a:solidFill>
              <a:srgbClr val="EBEDF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93179" y="2005652"/>
            <a:ext cx="104775" cy="208279"/>
          </a:xfrm>
          <a:custGeom>
            <a:avLst/>
            <a:gdLst/>
            <a:ahLst/>
            <a:cxnLst/>
            <a:rect l="l" t="t" r="r" b="b"/>
            <a:pathLst>
              <a:path w="104775" h="208280">
                <a:moveTo>
                  <a:pt x="0" y="0"/>
                </a:moveTo>
                <a:lnTo>
                  <a:pt x="104241" y="0"/>
                </a:lnTo>
                <a:lnTo>
                  <a:pt x="104241" y="207912"/>
                </a:lnTo>
                <a:lnTo>
                  <a:pt x="0" y="207912"/>
                </a:lnTo>
                <a:lnTo>
                  <a:pt x="0" y="0"/>
                </a:lnTo>
                <a:close/>
              </a:path>
            </a:pathLst>
          </a:custGeom>
          <a:solidFill>
            <a:srgbClr val="EBED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380479" y="2011679"/>
            <a:ext cx="372110" cy="197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45">
                <a:solidFill>
                  <a:srgbClr val="B1B3B5"/>
                </a:solidFill>
                <a:latin typeface="Arial"/>
                <a:cs typeface="Arial"/>
              </a:rPr>
              <a:t>:.,,</a:t>
            </a:r>
            <a:r>
              <a:rPr dirty="0" sz="1200" spc="-145">
                <a:solidFill>
                  <a:srgbClr val="797780"/>
                </a:solidFill>
                <a:latin typeface="Arial"/>
                <a:cs typeface="Arial"/>
              </a:rPr>
              <a:t>{ </a:t>
            </a:r>
            <a:r>
              <a:rPr dirty="0" sz="1200" spc="-50">
                <a:solidFill>
                  <a:srgbClr val="797780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9A9CA3"/>
                </a:solidFill>
                <a:latin typeface="Arial"/>
                <a:cs typeface="Arial"/>
              </a:rPr>
              <a:t>/;: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3517" y="4735828"/>
            <a:ext cx="4255770" cy="212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09204" y="2350007"/>
            <a:ext cx="3992879" cy="2159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19288" y="0"/>
            <a:ext cx="4172711" cy="2304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53561" y="0"/>
            <a:ext cx="4539995" cy="2304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2841498"/>
            <a:ext cx="3300983" cy="18059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53561" y="2350007"/>
            <a:ext cx="4650486" cy="2359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09204" y="4553711"/>
            <a:ext cx="4082796" cy="23042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4735829"/>
            <a:ext cx="3710939" cy="21221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3326891" cy="2743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808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853440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今日分享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97602" y="1803400"/>
            <a:ext cx="1776730" cy="3048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solidFill>
                  <a:srgbClr val="000000"/>
                </a:solidFill>
              </a:rPr>
              <a:t>碩士學習歷程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5197602" y="2296414"/>
            <a:ext cx="2914650" cy="276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latin typeface="微軟正黑體"/>
                <a:cs typeface="微軟正黑體"/>
              </a:rPr>
              <a:t>碩士學習核心</a:t>
            </a:r>
            <a:endParaRPr sz="20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latin typeface="微軟正黑體"/>
                <a:cs typeface="微軟正黑體"/>
              </a:rPr>
              <a:t>求職及步入職場</a:t>
            </a:r>
            <a:endParaRPr sz="20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80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latin typeface="微軟正黑體"/>
                <a:cs typeface="微軟正黑體"/>
              </a:rPr>
              <a:t>選擇中山化學的原因</a:t>
            </a:r>
            <a:endParaRPr sz="20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75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latin typeface="微軟正黑體"/>
                <a:cs typeface="微軟正黑體"/>
              </a:rPr>
              <a:t>在中山化學的生活點滴</a:t>
            </a:r>
            <a:endParaRPr sz="20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70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latin typeface="微軟正黑體"/>
                <a:cs typeface="微軟正黑體"/>
              </a:rPr>
              <a:t>現在的我，能做些甚麼?</a:t>
            </a:r>
            <a:endParaRPr sz="20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80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latin typeface="微軟正黑體"/>
                <a:cs typeface="微軟正黑體"/>
              </a:rPr>
              <a:t>Q&amp;A</a:t>
            </a:r>
            <a:endParaRPr sz="2000"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2</a:t>
            </a:r>
            <a:endParaRPr sz="1000">
              <a:latin typeface="微軟正黑體"/>
              <a:cs typeface="微軟正黑體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0100" y="1699260"/>
            <a:ext cx="3674745" cy="502920"/>
          </a:xfrm>
          <a:prstGeom prst="rect">
            <a:avLst/>
          </a:prstGeom>
          <a:solidFill>
            <a:srgbClr val="78C30D"/>
          </a:solidFill>
        </p:spPr>
        <p:txBody>
          <a:bodyPr wrap="square" lIns="0" tIns="857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Outline</a:t>
            </a:r>
            <a:endParaRPr sz="18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364490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碩士學習歷程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7602" y="2519426"/>
            <a:ext cx="2896235" cy="2743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solidFill>
                  <a:srgbClr val="000000"/>
                </a:solidFill>
              </a:rPr>
              <a:t>2017</a:t>
            </a:r>
            <a:r>
              <a:rPr dirty="0" sz="1800" spc="-125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</a:rPr>
              <a:t>進入中山大學化學所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197602" y="3058414"/>
            <a:ext cx="5410835" cy="1351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2018</a:t>
            </a:r>
            <a:r>
              <a:rPr dirty="0" sz="1800" spc="-12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開始學習氣膠與雷射相關的化學知識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7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2019</a:t>
            </a:r>
            <a:r>
              <a:rPr dirty="0" sz="1800" spc="-12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協助架設氣膠中心光達實驗室並著手撰寫論文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8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2020</a:t>
            </a:r>
            <a:r>
              <a:rPr dirty="0" sz="1800" spc="-12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順利畢業並就業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3</a:t>
            </a:r>
            <a:endParaRPr sz="10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364490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碩士學習核心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97602" y="2519426"/>
            <a:ext cx="5741035" cy="1890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研究熱忱與執行力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8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獨立思考的建立→解決問題的能力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7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提高工作效率以及換位思考→團隊合作不可或缺的要素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208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團隊合作及應變能力，換位思考的建立及實務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75672" y="142875"/>
            <a:ext cx="1728216" cy="1728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75672" y="142875"/>
            <a:ext cx="1728470" cy="1728470"/>
          </a:xfrm>
          <a:custGeom>
            <a:avLst/>
            <a:gdLst/>
            <a:ahLst/>
            <a:cxnLst/>
            <a:rect l="l" t="t" r="r" b="b"/>
            <a:pathLst>
              <a:path w="1728470" h="1728470">
                <a:moveTo>
                  <a:pt x="0" y="864108"/>
                </a:moveTo>
                <a:lnTo>
                  <a:pt x="1278" y="816693"/>
                </a:lnTo>
                <a:lnTo>
                  <a:pt x="5070" y="769948"/>
                </a:lnTo>
                <a:lnTo>
                  <a:pt x="11308" y="723937"/>
                </a:lnTo>
                <a:lnTo>
                  <a:pt x="19928" y="678726"/>
                </a:lnTo>
                <a:lnTo>
                  <a:pt x="30864" y="634382"/>
                </a:lnTo>
                <a:lnTo>
                  <a:pt x="44049" y="590970"/>
                </a:lnTo>
                <a:lnTo>
                  <a:pt x="59418" y="548556"/>
                </a:lnTo>
                <a:lnTo>
                  <a:pt x="76905" y="507206"/>
                </a:lnTo>
                <a:lnTo>
                  <a:pt x="96444" y="466986"/>
                </a:lnTo>
                <a:lnTo>
                  <a:pt x="117968" y="427961"/>
                </a:lnTo>
                <a:lnTo>
                  <a:pt x="141413" y="390198"/>
                </a:lnTo>
                <a:lnTo>
                  <a:pt x="166713" y="353763"/>
                </a:lnTo>
                <a:lnTo>
                  <a:pt x="193801" y="318720"/>
                </a:lnTo>
                <a:lnTo>
                  <a:pt x="222611" y="285137"/>
                </a:lnTo>
                <a:lnTo>
                  <a:pt x="253079" y="253079"/>
                </a:lnTo>
                <a:lnTo>
                  <a:pt x="285137" y="222611"/>
                </a:lnTo>
                <a:lnTo>
                  <a:pt x="318720" y="193801"/>
                </a:lnTo>
                <a:lnTo>
                  <a:pt x="353763" y="166713"/>
                </a:lnTo>
                <a:lnTo>
                  <a:pt x="390198" y="141413"/>
                </a:lnTo>
                <a:lnTo>
                  <a:pt x="427961" y="117968"/>
                </a:lnTo>
                <a:lnTo>
                  <a:pt x="466986" y="96444"/>
                </a:lnTo>
                <a:lnTo>
                  <a:pt x="507206" y="76905"/>
                </a:lnTo>
                <a:lnTo>
                  <a:pt x="548556" y="59418"/>
                </a:lnTo>
                <a:lnTo>
                  <a:pt x="590970" y="44049"/>
                </a:lnTo>
                <a:lnTo>
                  <a:pt x="634382" y="30864"/>
                </a:lnTo>
                <a:lnTo>
                  <a:pt x="678726" y="19928"/>
                </a:lnTo>
                <a:lnTo>
                  <a:pt x="723937" y="11308"/>
                </a:lnTo>
                <a:lnTo>
                  <a:pt x="769948" y="5070"/>
                </a:lnTo>
                <a:lnTo>
                  <a:pt x="816693" y="1278"/>
                </a:lnTo>
                <a:lnTo>
                  <a:pt x="864107" y="0"/>
                </a:lnTo>
                <a:lnTo>
                  <a:pt x="911522" y="1278"/>
                </a:lnTo>
                <a:lnTo>
                  <a:pt x="958267" y="5070"/>
                </a:lnTo>
                <a:lnTo>
                  <a:pt x="1004278" y="11308"/>
                </a:lnTo>
                <a:lnTo>
                  <a:pt x="1049489" y="19928"/>
                </a:lnTo>
                <a:lnTo>
                  <a:pt x="1093833" y="30864"/>
                </a:lnTo>
                <a:lnTo>
                  <a:pt x="1137245" y="44049"/>
                </a:lnTo>
                <a:lnTo>
                  <a:pt x="1179659" y="59418"/>
                </a:lnTo>
                <a:lnTo>
                  <a:pt x="1221009" y="76905"/>
                </a:lnTo>
                <a:lnTo>
                  <a:pt x="1261229" y="96444"/>
                </a:lnTo>
                <a:lnTo>
                  <a:pt x="1300254" y="117968"/>
                </a:lnTo>
                <a:lnTo>
                  <a:pt x="1338017" y="141413"/>
                </a:lnTo>
                <a:lnTo>
                  <a:pt x="1374452" y="166713"/>
                </a:lnTo>
                <a:lnTo>
                  <a:pt x="1409495" y="193801"/>
                </a:lnTo>
                <a:lnTo>
                  <a:pt x="1443078" y="222611"/>
                </a:lnTo>
                <a:lnTo>
                  <a:pt x="1475136" y="253079"/>
                </a:lnTo>
                <a:lnTo>
                  <a:pt x="1505604" y="285137"/>
                </a:lnTo>
                <a:lnTo>
                  <a:pt x="1534414" y="318720"/>
                </a:lnTo>
                <a:lnTo>
                  <a:pt x="1561502" y="353763"/>
                </a:lnTo>
                <a:lnTo>
                  <a:pt x="1586802" y="390198"/>
                </a:lnTo>
                <a:lnTo>
                  <a:pt x="1610247" y="427961"/>
                </a:lnTo>
                <a:lnTo>
                  <a:pt x="1631771" y="466986"/>
                </a:lnTo>
                <a:lnTo>
                  <a:pt x="1651310" y="507206"/>
                </a:lnTo>
                <a:lnTo>
                  <a:pt x="1668797" y="548556"/>
                </a:lnTo>
                <a:lnTo>
                  <a:pt x="1684166" y="590970"/>
                </a:lnTo>
                <a:lnTo>
                  <a:pt x="1697351" y="634382"/>
                </a:lnTo>
                <a:lnTo>
                  <a:pt x="1708287" y="678726"/>
                </a:lnTo>
                <a:lnTo>
                  <a:pt x="1716907" y="723937"/>
                </a:lnTo>
                <a:lnTo>
                  <a:pt x="1723145" y="769948"/>
                </a:lnTo>
                <a:lnTo>
                  <a:pt x="1726937" y="816693"/>
                </a:lnTo>
                <a:lnTo>
                  <a:pt x="1728216" y="864108"/>
                </a:lnTo>
                <a:lnTo>
                  <a:pt x="1726937" y="911522"/>
                </a:lnTo>
                <a:lnTo>
                  <a:pt x="1723145" y="958267"/>
                </a:lnTo>
                <a:lnTo>
                  <a:pt x="1716907" y="1004278"/>
                </a:lnTo>
                <a:lnTo>
                  <a:pt x="1708287" y="1049489"/>
                </a:lnTo>
                <a:lnTo>
                  <a:pt x="1697351" y="1093833"/>
                </a:lnTo>
                <a:lnTo>
                  <a:pt x="1684166" y="1137245"/>
                </a:lnTo>
                <a:lnTo>
                  <a:pt x="1668797" y="1179659"/>
                </a:lnTo>
                <a:lnTo>
                  <a:pt x="1651310" y="1221009"/>
                </a:lnTo>
                <a:lnTo>
                  <a:pt x="1631771" y="1261229"/>
                </a:lnTo>
                <a:lnTo>
                  <a:pt x="1610247" y="1300254"/>
                </a:lnTo>
                <a:lnTo>
                  <a:pt x="1586802" y="1338017"/>
                </a:lnTo>
                <a:lnTo>
                  <a:pt x="1561502" y="1374452"/>
                </a:lnTo>
                <a:lnTo>
                  <a:pt x="1534414" y="1409495"/>
                </a:lnTo>
                <a:lnTo>
                  <a:pt x="1505604" y="1443078"/>
                </a:lnTo>
                <a:lnTo>
                  <a:pt x="1475136" y="1475136"/>
                </a:lnTo>
                <a:lnTo>
                  <a:pt x="1443078" y="1505604"/>
                </a:lnTo>
                <a:lnTo>
                  <a:pt x="1409495" y="1534414"/>
                </a:lnTo>
                <a:lnTo>
                  <a:pt x="1374452" y="1561502"/>
                </a:lnTo>
                <a:lnTo>
                  <a:pt x="1338017" y="1586802"/>
                </a:lnTo>
                <a:lnTo>
                  <a:pt x="1300254" y="1610247"/>
                </a:lnTo>
                <a:lnTo>
                  <a:pt x="1261229" y="1631771"/>
                </a:lnTo>
                <a:lnTo>
                  <a:pt x="1221009" y="1651310"/>
                </a:lnTo>
                <a:lnTo>
                  <a:pt x="1179659" y="1668797"/>
                </a:lnTo>
                <a:lnTo>
                  <a:pt x="1137245" y="1684166"/>
                </a:lnTo>
                <a:lnTo>
                  <a:pt x="1093833" y="1697351"/>
                </a:lnTo>
                <a:lnTo>
                  <a:pt x="1049489" y="1708287"/>
                </a:lnTo>
                <a:lnTo>
                  <a:pt x="1004278" y="1716907"/>
                </a:lnTo>
                <a:lnTo>
                  <a:pt x="958267" y="1723145"/>
                </a:lnTo>
                <a:lnTo>
                  <a:pt x="911522" y="1726937"/>
                </a:lnTo>
                <a:lnTo>
                  <a:pt x="864107" y="1728215"/>
                </a:lnTo>
                <a:lnTo>
                  <a:pt x="816693" y="1726937"/>
                </a:lnTo>
                <a:lnTo>
                  <a:pt x="769948" y="1723145"/>
                </a:lnTo>
                <a:lnTo>
                  <a:pt x="723937" y="1716907"/>
                </a:lnTo>
                <a:lnTo>
                  <a:pt x="678726" y="1708287"/>
                </a:lnTo>
                <a:lnTo>
                  <a:pt x="634382" y="1697351"/>
                </a:lnTo>
                <a:lnTo>
                  <a:pt x="590970" y="1684166"/>
                </a:lnTo>
                <a:lnTo>
                  <a:pt x="548556" y="1668797"/>
                </a:lnTo>
                <a:lnTo>
                  <a:pt x="507206" y="1651310"/>
                </a:lnTo>
                <a:lnTo>
                  <a:pt x="466986" y="1631771"/>
                </a:lnTo>
                <a:lnTo>
                  <a:pt x="427961" y="1610247"/>
                </a:lnTo>
                <a:lnTo>
                  <a:pt x="390198" y="1586802"/>
                </a:lnTo>
                <a:lnTo>
                  <a:pt x="353763" y="1561502"/>
                </a:lnTo>
                <a:lnTo>
                  <a:pt x="318720" y="1534414"/>
                </a:lnTo>
                <a:lnTo>
                  <a:pt x="285137" y="1505604"/>
                </a:lnTo>
                <a:lnTo>
                  <a:pt x="253079" y="1475136"/>
                </a:lnTo>
                <a:lnTo>
                  <a:pt x="222611" y="1443078"/>
                </a:lnTo>
                <a:lnTo>
                  <a:pt x="193801" y="1409495"/>
                </a:lnTo>
                <a:lnTo>
                  <a:pt x="166713" y="1374452"/>
                </a:lnTo>
                <a:lnTo>
                  <a:pt x="141413" y="1338017"/>
                </a:lnTo>
                <a:lnTo>
                  <a:pt x="117968" y="1300254"/>
                </a:lnTo>
                <a:lnTo>
                  <a:pt x="96444" y="1261229"/>
                </a:lnTo>
                <a:lnTo>
                  <a:pt x="76905" y="1221009"/>
                </a:lnTo>
                <a:lnTo>
                  <a:pt x="59418" y="1179659"/>
                </a:lnTo>
                <a:lnTo>
                  <a:pt x="44049" y="1137245"/>
                </a:lnTo>
                <a:lnTo>
                  <a:pt x="30864" y="1093833"/>
                </a:lnTo>
                <a:lnTo>
                  <a:pt x="19928" y="1049489"/>
                </a:lnTo>
                <a:lnTo>
                  <a:pt x="11308" y="1004278"/>
                </a:lnTo>
                <a:lnTo>
                  <a:pt x="5070" y="958267"/>
                </a:lnTo>
                <a:lnTo>
                  <a:pt x="1278" y="911522"/>
                </a:lnTo>
                <a:lnTo>
                  <a:pt x="0" y="864108"/>
                </a:lnTo>
                <a:close/>
              </a:path>
            </a:pathLst>
          </a:custGeom>
          <a:ln w="9525">
            <a:solidFill>
              <a:srgbClr val="EC94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173461" y="847344"/>
            <a:ext cx="533400" cy="331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latin typeface="微軟正黑體"/>
                <a:cs typeface="微軟正黑體"/>
              </a:rPr>
              <a:t>熱忱</a:t>
            </a:r>
            <a:endParaRPr sz="2000">
              <a:latin typeface="微軟正黑體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02065" y="1296542"/>
            <a:ext cx="1728215" cy="1728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902065" y="1296542"/>
            <a:ext cx="1728470" cy="1728470"/>
          </a:xfrm>
          <a:custGeom>
            <a:avLst/>
            <a:gdLst/>
            <a:ahLst/>
            <a:cxnLst/>
            <a:rect l="l" t="t" r="r" b="b"/>
            <a:pathLst>
              <a:path w="1728470" h="1728470">
                <a:moveTo>
                  <a:pt x="0" y="864108"/>
                </a:moveTo>
                <a:lnTo>
                  <a:pt x="1278" y="816693"/>
                </a:lnTo>
                <a:lnTo>
                  <a:pt x="5070" y="769948"/>
                </a:lnTo>
                <a:lnTo>
                  <a:pt x="11308" y="723937"/>
                </a:lnTo>
                <a:lnTo>
                  <a:pt x="19928" y="678726"/>
                </a:lnTo>
                <a:lnTo>
                  <a:pt x="30864" y="634382"/>
                </a:lnTo>
                <a:lnTo>
                  <a:pt x="44049" y="590970"/>
                </a:lnTo>
                <a:lnTo>
                  <a:pt x="59418" y="548556"/>
                </a:lnTo>
                <a:lnTo>
                  <a:pt x="76905" y="507206"/>
                </a:lnTo>
                <a:lnTo>
                  <a:pt x="96444" y="466986"/>
                </a:lnTo>
                <a:lnTo>
                  <a:pt x="117968" y="427961"/>
                </a:lnTo>
                <a:lnTo>
                  <a:pt x="141413" y="390198"/>
                </a:lnTo>
                <a:lnTo>
                  <a:pt x="166713" y="353763"/>
                </a:lnTo>
                <a:lnTo>
                  <a:pt x="193801" y="318720"/>
                </a:lnTo>
                <a:lnTo>
                  <a:pt x="222611" y="285137"/>
                </a:lnTo>
                <a:lnTo>
                  <a:pt x="253079" y="253079"/>
                </a:lnTo>
                <a:lnTo>
                  <a:pt x="285137" y="222611"/>
                </a:lnTo>
                <a:lnTo>
                  <a:pt x="318720" y="193801"/>
                </a:lnTo>
                <a:lnTo>
                  <a:pt x="353763" y="166713"/>
                </a:lnTo>
                <a:lnTo>
                  <a:pt x="390198" y="141413"/>
                </a:lnTo>
                <a:lnTo>
                  <a:pt x="427961" y="117968"/>
                </a:lnTo>
                <a:lnTo>
                  <a:pt x="466986" y="96444"/>
                </a:lnTo>
                <a:lnTo>
                  <a:pt x="507206" y="76905"/>
                </a:lnTo>
                <a:lnTo>
                  <a:pt x="548556" y="59418"/>
                </a:lnTo>
                <a:lnTo>
                  <a:pt x="590970" y="44049"/>
                </a:lnTo>
                <a:lnTo>
                  <a:pt x="634382" y="30864"/>
                </a:lnTo>
                <a:lnTo>
                  <a:pt x="678726" y="19928"/>
                </a:lnTo>
                <a:lnTo>
                  <a:pt x="723937" y="11308"/>
                </a:lnTo>
                <a:lnTo>
                  <a:pt x="769948" y="5070"/>
                </a:lnTo>
                <a:lnTo>
                  <a:pt x="816693" y="1278"/>
                </a:lnTo>
                <a:lnTo>
                  <a:pt x="864107" y="0"/>
                </a:lnTo>
                <a:lnTo>
                  <a:pt x="911522" y="1278"/>
                </a:lnTo>
                <a:lnTo>
                  <a:pt x="958267" y="5070"/>
                </a:lnTo>
                <a:lnTo>
                  <a:pt x="1004278" y="11308"/>
                </a:lnTo>
                <a:lnTo>
                  <a:pt x="1049489" y="19928"/>
                </a:lnTo>
                <a:lnTo>
                  <a:pt x="1093833" y="30864"/>
                </a:lnTo>
                <a:lnTo>
                  <a:pt x="1137245" y="44049"/>
                </a:lnTo>
                <a:lnTo>
                  <a:pt x="1179659" y="59418"/>
                </a:lnTo>
                <a:lnTo>
                  <a:pt x="1221009" y="76905"/>
                </a:lnTo>
                <a:lnTo>
                  <a:pt x="1261229" y="96444"/>
                </a:lnTo>
                <a:lnTo>
                  <a:pt x="1300254" y="117968"/>
                </a:lnTo>
                <a:lnTo>
                  <a:pt x="1338017" y="141413"/>
                </a:lnTo>
                <a:lnTo>
                  <a:pt x="1374452" y="166713"/>
                </a:lnTo>
                <a:lnTo>
                  <a:pt x="1409495" y="193801"/>
                </a:lnTo>
                <a:lnTo>
                  <a:pt x="1443078" y="222611"/>
                </a:lnTo>
                <a:lnTo>
                  <a:pt x="1475136" y="253079"/>
                </a:lnTo>
                <a:lnTo>
                  <a:pt x="1505604" y="285137"/>
                </a:lnTo>
                <a:lnTo>
                  <a:pt x="1534414" y="318720"/>
                </a:lnTo>
                <a:lnTo>
                  <a:pt x="1561502" y="353763"/>
                </a:lnTo>
                <a:lnTo>
                  <a:pt x="1586802" y="390198"/>
                </a:lnTo>
                <a:lnTo>
                  <a:pt x="1610247" y="427961"/>
                </a:lnTo>
                <a:lnTo>
                  <a:pt x="1631771" y="466986"/>
                </a:lnTo>
                <a:lnTo>
                  <a:pt x="1651310" y="507206"/>
                </a:lnTo>
                <a:lnTo>
                  <a:pt x="1668797" y="548556"/>
                </a:lnTo>
                <a:lnTo>
                  <a:pt x="1684166" y="590970"/>
                </a:lnTo>
                <a:lnTo>
                  <a:pt x="1697351" y="634382"/>
                </a:lnTo>
                <a:lnTo>
                  <a:pt x="1708287" y="678726"/>
                </a:lnTo>
                <a:lnTo>
                  <a:pt x="1716907" y="723937"/>
                </a:lnTo>
                <a:lnTo>
                  <a:pt x="1723145" y="769948"/>
                </a:lnTo>
                <a:lnTo>
                  <a:pt x="1726937" y="816693"/>
                </a:lnTo>
                <a:lnTo>
                  <a:pt x="1728215" y="864108"/>
                </a:lnTo>
                <a:lnTo>
                  <a:pt x="1726937" y="911522"/>
                </a:lnTo>
                <a:lnTo>
                  <a:pt x="1723145" y="958267"/>
                </a:lnTo>
                <a:lnTo>
                  <a:pt x="1716907" y="1004278"/>
                </a:lnTo>
                <a:lnTo>
                  <a:pt x="1708287" y="1049489"/>
                </a:lnTo>
                <a:lnTo>
                  <a:pt x="1697351" y="1093833"/>
                </a:lnTo>
                <a:lnTo>
                  <a:pt x="1684166" y="1137245"/>
                </a:lnTo>
                <a:lnTo>
                  <a:pt x="1668797" y="1179659"/>
                </a:lnTo>
                <a:lnTo>
                  <a:pt x="1651310" y="1221009"/>
                </a:lnTo>
                <a:lnTo>
                  <a:pt x="1631771" y="1261229"/>
                </a:lnTo>
                <a:lnTo>
                  <a:pt x="1610247" y="1300254"/>
                </a:lnTo>
                <a:lnTo>
                  <a:pt x="1586802" y="1338017"/>
                </a:lnTo>
                <a:lnTo>
                  <a:pt x="1561502" y="1374452"/>
                </a:lnTo>
                <a:lnTo>
                  <a:pt x="1534414" y="1409495"/>
                </a:lnTo>
                <a:lnTo>
                  <a:pt x="1505604" y="1443078"/>
                </a:lnTo>
                <a:lnTo>
                  <a:pt x="1475136" y="1475136"/>
                </a:lnTo>
                <a:lnTo>
                  <a:pt x="1443078" y="1505604"/>
                </a:lnTo>
                <a:lnTo>
                  <a:pt x="1409495" y="1534414"/>
                </a:lnTo>
                <a:lnTo>
                  <a:pt x="1374452" y="1561502"/>
                </a:lnTo>
                <a:lnTo>
                  <a:pt x="1338017" y="1586802"/>
                </a:lnTo>
                <a:lnTo>
                  <a:pt x="1300254" y="1610247"/>
                </a:lnTo>
                <a:lnTo>
                  <a:pt x="1261229" y="1631771"/>
                </a:lnTo>
                <a:lnTo>
                  <a:pt x="1221009" y="1651310"/>
                </a:lnTo>
                <a:lnTo>
                  <a:pt x="1179659" y="1668797"/>
                </a:lnTo>
                <a:lnTo>
                  <a:pt x="1137245" y="1684166"/>
                </a:lnTo>
                <a:lnTo>
                  <a:pt x="1093833" y="1697351"/>
                </a:lnTo>
                <a:lnTo>
                  <a:pt x="1049489" y="1708287"/>
                </a:lnTo>
                <a:lnTo>
                  <a:pt x="1004278" y="1716907"/>
                </a:lnTo>
                <a:lnTo>
                  <a:pt x="958267" y="1723145"/>
                </a:lnTo>
                <a:lnTo>
                  <a:pt x="911522" y="1726937"/>
                </a:lnTo>
                <a:lnTo>
                  <a:pt x="864107" y="1728216"/>
                </a:lnTo>
                <a:lnTo>
                  <a:pt x="816693" y="1726937"/>
                </a:lnTo>
                <a:lnTo>
                  <a:pt x="769948" y="1723145"/>
                </a:lnTo>
                <a:lnTo>
                  <a:pt x="723937" y="1716907"/>
                </a:lnTo>
                <a:lnTo>
                  <a:pt x="678726" y="1708287"/>
                </a:lnTo>
                <a:lnTo>
                  <a:pt x="634382" y="1697351"/>
                </a:lnTo>
                <a:lnTo>
                  <a:pt x="590970" y="1684166"/>
                </a:lnTo>
                <a:lnTo>
                  <a:pt x="548556" y="1668797"/>
                </a:lnTo>
                <a:lnTo>
                  <a:pt x="507206" y="1651310"/>
                </a:lnTo>
                <a:lnTo>
                  <a:pt x="466986" y="1631771"/>
                </a:lnTo>
                <a:lnTo>
                  <a:pt x="427961" y="1610247"/>
                </a:lnTo>
                <a:lnTo>
                  <a:pt x="390198" y="1586802"/>
                </a:lnTo>
                <a:lnTo>
                  <a:pt x="353763" y="1561502"/>
                </a:lnTo>
                <a:lnTo>
                  <a:pt x="318720" y="1534414"/>
                </a:lnTo>
                <a:lnTo>
                  <a:pt x="285137" y="1505604"/>
                </a:lnTo>
                <a:lnTo>
                  <a:pt x="253079" y="1475136"/>
                </a:lnTo>
                <a:lnTo>
                  <a:pt x="222611" y="1443078"/>
                </a:lnTo>
                <a:lnTo>
                  <a:pt x="193801" y="1409495"/>
                </a:lnTo>
                <a:lnTo>
                  <a:pt x="166713" y="1374452"/>
                </a:lnTo>
                <a:lnTo>
                  <a:pt x="141413" y="1338017"/>
                </a:lnTo>
                <a:lnTo>
                  <a:pt x="117968" y="1300254"/>
                </a:lnTo>
                <a:lnTo>
                  <a:pt x="96444" y="1261229"/>
                </a:lnTo>
                <a:lnTo>
                  <a:pt x="76905" y="1221009"/>
                </a:lnTo>
                <a:lnTo>
                  <a:pt x="59418" y="1179659"/>
                </a:lnTo>
                <a:lnTo>
                  <a:pt x="44049" y="1137245"/>
                </a:lnTo>
                <a:lnTo>
                  <a:pt x="30864" y="1093833"/>
                </a:lnTo>
                <a:lnTo>
                  <a:pt x="19928" y="1049489"/>
                </a:lnTo>
                <a:lnTo>
                  <a:pt x="11308" y="1004278"/>
                </a:lnTo>
                <a:lnTo>
                  <a:pt x="5070" y="958267"/>
                </a:lnTo>
                <a:lnTo>
                  <a:pt x="1278" y="911522"/>
                </a:lnTo>
                <a:lnTo>
                  <a:pt x="0" y="864108"/>
                </a:lnTo>
                <a:close/>
              </a:path>
            </a:pathLst>
          </a:custGeom>
          <a:ln w="9525">
            <a:solidFill>
              <a:srgbClr val="1FC5D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34625" y="1296542"/>
            <a:ext cx="1728216" cy="1728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334625" y="1296542"/>
            <a:ext cx="1728470" cy="1728470"/>
          </a:xfrm>
          <a:custGeom>
            <a:avLst/>
            <a:gdLst/>
            <a:ahLst/>
            <a:cxnLst/>
            <a:rect l="l" t="t" r="r" b="b"/>
            <a:pathLst>
              <a:path w="1728470" h="1728470">
                <a:moveTo>
                  <a:pt x="0" y="864108"/>
                </a:moveTo>
                <a:lnTo>
                  <a:pt x="1278" y="816693"/>
                </a:lnTo>
                <a:lnTo>
                  <a:pt x="5070" y="769948"/>
                </a:lnTo>
                <a:lnTo>
                  <a:pt x="11308" y="723937"/>
                </a:lnTo>
                <a:lnTo>
                  <a:pt x="19928" y="678726"/>
                </a:lnTo>
                <a:lnTo>
                  <a:pt x="30864" y="634382"/>
                </a:lnTo>
                <a:lnTo>
                  <a:pt x="44049" y="590970"/>
                </a:lnTo>
                <a:lnTo>
                  <a:pt x="59418" y="548556"/>
                </a:lnTo>
                <a:lnTo>
                  <a:pt x="76905" y="507206"/>
                </a:lnTo>
                <a:lnTo>
                  <a:pt x="96444" y="466986"/>
                </a:lnTo>
                <a:lnTo>
                  <a:pt x="117968" y="427961"/>
                </a:lnTo>
                <a:lnTo>
                  <a:pt x="141413" y="390198"/>
                </a:lnTo>
                <a:lnTo>
                  <a:pt x="166713" y="353763"/>
                </a:lnTo>
                <a:lnTo>
                  <a:pt x="193801" y="318720"/>
                </a:lnTo>
                <a:lnTo>
                  <a:pt x="222611" y="285137"/>
                </a:lnTo>
                <a:lnTo>
                  <a:pt x="253079" y="253079"/>
                </a:lnTo>
                <a:lnTo>
                  <a:pt x="285137" y="222611"/>
                </a:lnTo>
                <a:lnTo>
                  <a:pt x="318720" y="193801"/>
                </a:lnTo>
                <a:lnTo>
                  <a:pt x="353763" y="166713"/>
                </a:lnTo>
                <a:lnTo>
                  <a:pt x="390198" y="141413"/>
                </a:lnTo>
                <a:lnTo>
                  <a:pt x="427961" y="117968"/>
                </a:lnTo>
                <a:lnTo>
                  <a:pt x="466986" y="96444"/>
                </a:lnTo>
                <a:lnTo>
                  <a:pt x="507206" y="76905"/>
                </a:lnTo>
                <a:lnTo>
                  <a:pt x="548556" y="59418"/>
                </a:lnTo>
                <a:lnTo>
                  <a:pt x="590970" y="44049"/>
                </a:lnTo>
                <a:lnTo>
                  <a:pt x="634382" y="30864"/>
                </a:lnTo>
                <a:lnTo>
                  <a:pt x="678726" y="19928"/>
                </a:lnTo>
                <a:lnTo>
                  <a:pt x="723937" y="11308"/>
                </a:lnTo>
                <a:lnTo>
                  <a:pt x="769948" y="5070"/>
                </a:lnTo>
                <a:lnTo>
                  <a:pt x="816693" y="1278"/>
                </a:lnTo>
                <a:lnTo>
                  <a:pt x="864107" y="0"/>
                </a:lnTo>
                <a:lnTo>
                  <a:pt x="911522" y="1278"/>
                </a:lnTo>
                <a:lnTo>
                  <a:pt x="958267" y="5070"/>
                </a:lnTo>
                <a:lnTo>
                  <a:pt x="1004278" y="11308"/>
                </a:lnTo>
                <a:lnTo>
                  <a:pt x="1049489" y="19928"/>
                </a:lnTo>
                <a:lnTo>
                  <a:pt x="1093833" y="30864"/>
                </a:lnTo>
                <a:lnTo>
                  <a:pt x="1137245" y="44049"/>
                </a:lnTo>
                <a:lnTo>
                  <a:pt x="1179659" y="59418"/>
                </a:lnTo>
                <a:lnTo>
                  <a:pt x="1221009" y="76905"/>
                </a:lnTo>
                <a:lnTo>
                  <a:pt x="1261229" y="96444"/>
                </a:lnTo>
                <a:lnTo>
                  <a:pt x="1300254" y="117968"/>
                </a:lnTo>
                <a:lnTo>
                  <a:pt x="1338017" y="141413"/>
                </a:lnTo>
                <a:lnTo>
                  <a:pt x="1374452" y="166713"/>
                </a:lnTo>
                <a:lnTo>
                  <a:pt x="1409495" y="193801"/>
                </a:lnTo>
                <a:lnTo>
                  <a:pt x="1443078" y="222611"/>
                </a:lnTo>
                <a:lnTo>
                  <a:pt x="1475136" y="253079"/>
                </a:lnTo>
                <a:lnTo>
                  <a:pt x="1505604" y="285137"/>
                </a:lnTo>
                <a:lnTo>
                  <a:pt x="1534414" y="318720"/>
                </a:lnTo>
                <a:lnTo>
                  <a:pt x="1561502" y="353763"/>
                </a:lnTo>
                <a:lnTo>
                  <a:pt x="1586802" y="390198"/>
                </a:lnTo>
                <a:lnTo>
                  <a:pt x="1610247" y="427961"/>
                </a:lnTo>
                <a:lnTo>
                  <a:pt x="1631771" y="466986"/>
                </a:lnTo>
                <a:lnTo>
                  <a:pt x="1651310" y="507206"/>
                </a:lnTo>
                <a:lnTo>
                  <a:pt x="1668797" y="548556"/>
                </a:lnTo>
                <a:lnTo>
                  <a:pt x="1684166" y="590970"/>
                </a:lnTo>
                <a:lnTo>
                  <a:pt x="1697351" y="634382"/>
                </a:lnTo>
                <a:lnTo>
                  <a:pt x="1708287" y="678726"/>
                </a:lnTo>
                <a:lnTo>
                  <a:pt x="1716907" y="723937"/>
                </a:lnTo>
                <a:lnTo>
                  <a:pt x="1723145" y="769948"/>
                </a:lnTo>
                <a:lnTo>
                  <a:pt x="1726937" y="816693"/>
                </a:lnTo>
                <a:lnTo>
                  <a:pt x="1728216" y="864108"/>
                </a:lnTo>
                <a:lnTo>
                  <a:pt x="1726937" y="911522"/>
                </a:lnTo>
                <a:lnTo>
                  <a:pt x="1723145" y="958267"/>
                </a:lnTo>
                <a:lnTo>
                  <a:pt x="1716907" y="1004278"/>
                </a:lnTo>
                <a:lnTo>
                  <a:pt x="1708287" y="1049489"/>
                </a:lnTo>
                <a:lnTo>
                  <a:pt x="1697351" y="1093833"/>
                </a:lnTo>
                <a:lnTo>
                  <a:pt x="1684166" y="1137245"/>
                </a:lnTo>
                <a:lnTo>
                  <a:pt x="1668797" y="1179659"/>
                </a:lnTo>
                <a:lnTo>
                  <a:pt x="1651310" y="1221009"/>
                </a:lnTo>
                <a:lnTo>
                  <a:pt x="1631771" y="1261229"/>
                </a:lnTo>
                <a:lnTo>
                  <a:pt x="1610247" y="1300254"/>
                </a:lnTo>
                <a:lnTo>
                  <a:pt x="1586802" y="1338017"/>
                </a:lnTo>
                <a:lnTo>
                  <a:pt x="1561502" y="1374452"/>
                </a:lnTo>
                <a:lnTo>
                  <a:pt x="1534414" y="1409495"/>
                </a:lnTo>
                <a:lnTo>
                  <a:pt x="1505604" y="1443078"/>
                </a:lnTo>
                <a:lnTo>
                  <a:pt x="1475136" y="1475136"/>
                </a:lnTo>
                <a:lnTo>
                  <a:pt x="1443078" y="1505604"/>
                </a:lnTo>
                <a:lnTo>
                  <a:pt x="1409495" y="1534414"/>
                </a:lnTo>
                <a:lnTo>
                  <a:pt x="1374452" y="1561502"/>
                </a:lnTo>
                <a:lnTo>
                  <a:pt x="1338017" y="1586802"/>
                </a:lnTo>
                <a:lnTo>
                  <a:pt x="1300254" y="1610247"/>
                </a:lnTo>
                <a:lnTo>
                  <a:pt x="1261229" y="1631771"/>
                </a:lnTo>
                <a:lnTo>
                  <a:pt x="1221009" y="1651310"/>
                </a:lnTo>
                <a:lnTo>
                  <a:pt x="1179659" y="1668797"/>
                </a:lnTo>
                <a:lnTo>
                  <a:pt x="1137245" y="1684166"/>
                </a:lnTo>
                <a:lnTo>
                  <a:pt x="1093833" y="1697351"/>
                </a:lnTo>
                <a:lnTo>
                  <a:pt x="1049489" y="1708287"/>
                </a:lnTo>
                <a:lnTo>
                  <a:pt x="1004278" y="1716907"/>
                </a:lnTo>
                <a:lnTo>
                  <a:pt x="958267" y="1723145"/>
                </a:lnTo>
                <a:lnTo>
                  <a:pt x="911522" y="1726937"/>
                </a:lnTo>
                <a:lnTo>
                  <a:pt x="864107" y="1728216"/>
                </a:lnTo>
                <a:lnTo>
                  <a:pt x="816693" y="1726937"/>
                </a:lnTo>
                <a:lnTo>
                  <a:pt x="769948" y="1723145"/>
                </a:lnTo>
                <a:lnTo>
                  <a:pt x="723937" y="1716907"/>
                </a:lnTo>
                <a:lnTo>
                  <a:pt x="678726" y="1708287"/>
                </a:lnTo>
                <a:lnTo>
                  <a:pt x="634382" y="1697351"/>
                </a:lnTo>
                <a:lnTo>
                  <a:pt x="590970" y="1684166"/>
                </a:lnTo>
                <a:lnTo>
                  <a:pt x="548556" y="1668797"/>
                </a:lnTo>
                <a:lnTo>
                  <a:pt x="507206" y="1651310"/>
                </a:lnTo>
                <a:lnTo>
                  <a:pt x="466986" y="1631771"/>
                </a:lnTo>
                <a:lnTo>
                  <a:pt x="427961" y="1610247"/>
                </a:lnTo>
                <a:lnTo>
                  <a:pt x="390198" y="1586802"/>
                </a:lnTo>
                <a:lnTo>
                  <a:pt x="353763" y="1561502"/>
                </a:lnTo>
                <a:lnTo>
                  <a:pt x="318720" y="1534414"/>
                </a:lnTo>
                <a:lnTo>
                  <a:pt x="285137" y="1505604"/>
                </a:lnTo>
                <a:lnTo>
                  <a:pt x="253079" y="1475136"/>
                </a:lnTo>
                <a:lnTo>
                  <a:pt x="222611" y="1443078"/>
                </a:lnTo>
                <a:lnTo>
                  <a:pt x="193801" y="1409495"/>
                </a:lnTo>
                <a:lnTo>
                  <a:pt x="166713" y="1374452"/>
                </a:lnTo>
                <a:lnTo>
                  <a:pt x="141413" y="1338017"/>
                </a:lnTo>
                <a:lnTo>
                  <a:pt x="117968" y="1300254"/>
                </a:lnTo>
                <a:lnTo>
                  <a:pt x="96444" y="1261229"/>
                </a:lnTo>
                <a:lnTo>
                  <a:pt x="76905" y="1221009"/>
                </a:lnTo>
                <a:lnTo>
                  <a:pt x="59418" y="1179659"/>
                </a:lnTo>
                <a:lnTo>
                  <a:pt x="44049" y="1137245"/>
                </a:lnTo>
                <a:lnTo>
                  <a:pt x="30864" y="1093833"/>
                </a:lnTo>
                <a:lnTo>
                  <a:pt x="19928" y="1049489"/>
                </a:lnTo>
                <a:lnTo>
                  <a:pt x="11308" y="1004278"/>
                </a:lnTo>
                <a:lnTo>
                  <a:pt x="5070" y="958267"/>
                </a:lnTo>
                <a:lnTo>
                  <a:pt x="1278" y="911522"/>
                </a:lnTo>
                <a:lnTo>
                  <a:pt x="0" y="864108"/>
                </a:lnTo>
                <a:close/>
              </a:path>
            </a:pathLst>
          </a:custGeom>
          <a:ln w="9525">
            <a:solidFill>
              <a:srgbClr val="71B90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245854" y="2000758"/>
            <a:ext cx="2346960" cy="3048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572260" algn="l"/>
              </a:tabLst>
            </a:pPr>
            <a:r>
              <a:rPr dirty="0" sz="2000" spc="-5" b="1">
                <a:solidFill>
                  <a:srgbClr val="000000"/>
                </a:solidFill>
                <a:latin typeface="微軟正黑體"/>
                <a:cs typeface="微軟正黑體"/>
              </a:rPr>
              <a:t>獨立思考</a:t>
            </a:r>
            <a:r>
              <a:rPr dirty="0" sz="2000" spc="-5" b="1">
                <a:solidFill>
                  <a:srgbClr val="000000"/>
                </a:solidFill>
                <a:latin typeface="微軟正黑體"/>
                <a:cs typeface="微軟正黑體"/>
              </a:rPr>
              <a:t>	</a:t>
            </a:r>
            <a:r>
              <a:rPr dirty="0" sz="2000" spc="-5" b="1">
                <a:solidFill>
                  <a:srgbClr val="000000"/>
                </a:solidFill>
                <a:latin typeface="微軟正黑體"/>
                <a:cs typeface="微軟正黑體"/>
              </a:rPr>
              <a:t>執行力</a:t>
            </a:r>
            <a:endParaRPr sz="2000">
              <a:latin typeface="微軟正黑體"/>
              <a:cs typeface="微軟正黑體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4</a:t>
            </a:r>
            <a:endParaRPr sz="10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608965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求職及就業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7602" y="1243329"/>
            <a:ext cx="5321935" cy="2743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 spc="-5">
                <a:solidFill>
                  <a:srgbClr val="000000"/>
                </a:solidFill>
              </a:rPr>
              <a:t>2019/11/15</a:t>
            </a:r>
            <a:r>
              <a:rPr dirty="0" sz="1800" spc="-110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</a:rPr>
              <a:t>台積電預聘徵才</a:t>
            </a:r>
            <a:r>
              <a:rPr dirty="0" sz="1800" spc="-5">
                <a:solidFill>
                  <a:srgbClr val="000000"/>
                </a:solidFill>
              </a:rPr>
              <a:t>(</a:t>
            </a:r>
            <a:r>
              <a:rPr dirty="0" sz="1800">
                <a:solidFill>
                  <a:srgbClr val="000000"/>
                </a:solidFill>
              </a:rPr>
              <a:t>南科</a:t>
            </a:r>
            <a:r>
              <a:rPr dirty="0" sz="1800" spc="-5">
                <a:solidFill>
                  <a:srgbClr val="000000"/>
                </a:solidFill>
              </a:rPr>
              <a:t>/</a:t>
            </a:r>
            <a:r>
              <a:rPr dirty="0" sz="1800">
                <a:solidFill>
                  <a:srgbClr val="000000"/>
                </a:solidFill>
              </a:rPr>
              <a:t>製程薄膜</a:t>
            </a:r>
            <a:r>
              <a:rPr dirty="0" sz="1800" spc="-5">
                <a:solidFill>
                  <a:srgbClr val="000000"/>
                </a:solidFill>
              </a:rPr>
              <a:t>/</a:t>
            </a:r>
            <a:r>
              <a:rPr dirty="0" sz="1800">
                <a:solidFill>
                  <a:srgbClr val="7E7E7E"/>
                </a:solidFill>
              </a:rPr>
              <a:t>婉拒</a:t>
            </a:r>
            <a:r>
              <a:rPr dirty="0" sz="1800">
                <a:solidFill>
                  <a:srgbClr val="000000"/>
                </a:solidFill>
              </a:rPr>
              <a:t>)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197602" y="1700021"/>
            <a:ext cx="6175375" cy="392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50" spc="215">
                <a:solidFill>
                  <a:srgbClr val="78C30D"/>
                </a:solidFill>
                <a:latin typeface="Microsoft Sans Serif"/>
                <a:cs typeface="Microsoft Sans Serif"/>
              </a:rPr>
              <a:t>▪</a:t>
            </a:r>
            <a:r>
              <a:rPr dirty="0" sz="1950" spc="315">
                <a:solidFill>
                  <a:srgbClr val="78C30D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2019/12/06</a:t>
            </a:r>
            <a:r>
              <a:rPr dirty="0" sz="1800" spc="-5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台積電預聘徵才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竹科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latin typeface="微軟正黑體"/>
                <a:cs typeface="微軟正黑體"/>
              </a:rPr>
              <a:t>研發</a:t>
            </a:r>
            <a:r>
              <a:rPr dirty="0" sz="1800" spc="-10">
                <a:latin typeface="微軟正黑體"/>
                <a:cs typeface="微軟正黑體"/>
              </a:rPr>
              <a:t>/</a:t>
            </a:r>
            <a:r>
              <a:rPr dirty="0" sz="1800" spc="-45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感謝函)</a:t>
            </a:r>
            <a:endParaRPr sz="180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1950" spc="215">
                <a:solidFill>
                  <a:srgbClr val="78C30D"/>
                </a:solidFill>
                <a:latin typeface="Microsoft Sans Serif"/>
                <a:cs typeface="Microsoft Sans Serif"/>
              </a:rPr>
              <a:t>▪</a:t>
            </a:r>
            <a:r>
              <a:rPr dirty="0" sz="1950" spc="330">
                <a:solidFill>
                  <a:srgbClr val="78C30D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2020/08/04</a:t>
            </a:r>
            <a:r>
              <a:rPr dirty="0" sz="1800" spc="-4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南亞科技</a:t>
            </a:r>
            <a:r>
              <a:rPr dirty="0" sz="1800" spc="-2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林口</a:t>
            </a:r>
            <a:r>
              <a:rPr dirty="0" sz="1800" spc="-5">
                <a:latin typeface="微軟正黑體"/>
                <a:cs typeface="微軟正黑體"/>
              </a:rPr>
              <a:t>/TEM/</a:t>
            </a:r>
            <a:r>
              <a:rPr dirty="0" sz="1800" spc="-45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無聲卡)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3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 spc="-5">
                <a:latin typeface="微軟正黑體"/>
                <a:cs typeface="微軟正黑體"/>
              </a:rPr>
              <a:t>2020/08/24</a:t>
            </a:r>
            <a:r>
              <a:rPr dirty="0" sz="1800" spc="-7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旺宏電子面試邀約</a:t>
            </a:r>
            <a:r>
              <a:rPr dirty="0" sz="1800" spc="-4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竹科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latin typeface="微軟正黑體"/>
                <a:cs typeface="微軟正黑體"/>
              </a:rPr>
              <a:t>製程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solidFill>
                  <a:srgbClr val="7E7E7E"/>
                </a:solidFill>
                <a:latin typeface="微軟正黑體"/>
                <a:cs typeface="微軟正黑體"/>
              </a:rPr>
              <a:t>婉拒</a:t>
            </a:r>
            <a:r>
              <a:rPr dirty="0" sz="1800">
                <a:latin typeface="微軟正黑體"/>
                <a:cs typeface="微軟正黑體"/>
              </a:rPr>
              <a:t>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3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 spc="-5">
                <a:latin typeface="微軟正黑體"/>
                <a:cs typeface="微軟正黑體"/>
              </a:rPr>
              <a:t>2020/09/01</a:t>
            </a:r>
            <a:r>
              <a:rPr dirty="0" sz="1800" spc="-7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台積電面試邀請</a:t>
            </a:r>
            <a:r>
              <a:rPr dirty="0" sz="1800" spc="-4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南科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latin typeface="微軟正黑體"/>
                <a:cs typeface="微軟正黑體"/>
              </a:rPr>
              <a:t>製程整合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solidFill>
                  <a:srgbClr val="7E7E7E"/>
                </a:solidFill>
                <a:latin typeface="微軟正黑體"/>
                <a:cs typeface="微軟正黑體"/>
              </a:rPr>
              <a:t>婉拒</a:t>
            </a:r>
            <a:r>
              <a:rPr dirty="0" sz="1800">
                <a:latin typeface="微軟正黑體"/>
                <a:cs typeface="微軟正黑體"/>
              </a:rPr>
              <a:t>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2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 spc="-5">
                <a:latin typeface="微軟正黑體"/>
                <a:cs typeface="微軟正黑體"/>
              </a:rPr>
              <a:t>2020/10/19</a:t>
            </a:r>
            <a:r>
              <a:rPr dirty="0" sz="1800" spc="-40">
                <a:latin typeface="微軟正黑體"/>
                <a:cs typeface="微軟正黑體"/>
              </a:rPr>
              <a:t> </a:t>
            </a:r>
            <a:r>
              <a:rPr dirty="0" sz="1800" spc="-10">
                <a:latin typeface="微軟正黑體"/>
                <a:cs typeface="微軟正黑體"/>
              </a:rPr>
              <a:t>力</a:t>
            </a:r>
            <a:r>
              <a:rPr dirty="0" sz="1800">
                <a:latin typeface="微軟正黑體"/>
                <a:cs typeface="微軟正黑體"/>
              </a:rPr>
              <a:t>晶積體電</a:t>
            </a:r>
            <a:r>
              <a:rPr dirty="0" sz="1800" spc="-5">
                <a:latin typeface="微軟正黑體"/>
                <a:cs typeface="微軟正黑體"/>
              </a:rPr>
              <a:t>路</a:t>
            </a:r>
            <a:r>
              <a:rPr dirty="0" sz="1800">
                <a:latin typeface="微軟正黑體"/>
                <a:cs typeface="微軟正黑體"/>
              </a:rPr>
              <a:t>,</a:t>
            </a:r>
            <a:r>
              <a:rPr dirty="0" sz="1800" spc="-3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力積電</a:t>
            </a:r>
            <a:r>
              <a:rPr dirty="0" sz="1800" spc="-3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竹科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latin typeface="微軟正黑體"/>
                <a:cs typeface="微軟正黑體"/>
              </a:rPr>
              <a:t>製程薄膜</a:t>
            </a:r>
            <a:r>
              <a:rPr dirty="0" sz="1800" spc="-10">
                <a:latin typeface="微軟正黑體"/>
                <a:cs typeface="微軟正黑體"/>
              </a:rPr>
              <a:t>/</a:t>
            </a:r>
            <a:r>
              <a:rPr dirty="0" sz="1800" spc="-45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感謝函)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3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 spc="-5">
                <a:latin typeface="微軟正黑體"/>
                <a:cs typeface="微軟正黑體"/>
              </a:rPr>
              <a:t>2020/10/26</a:t>
            </a:r>
            <a:r>
              <a:rPr dirty="0" sz="1800" spc="-7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台積電面試</a:t>
            </a:r>
            <a:r>
              <a:rPr dirty="0" sz="1800" spc="-4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竹科</a:t>
            </a:r>
            <a:r>
              <a:rPr dirty="0" sz="1800" spc="-5">
                <a:latin typeface="微軟正黑體"/>
                <a:cs typeface="微軟正黑體"/>
              </a:rPr>
              <a:t>/</a:t>
            </a:r>
            <a:r>
              <a:rPr dirty="0" sz="1800">
                <a:latin typeface="微軟正黑體"/>
                <a:cs typeface="微軟正黑體"/>
              </a:rPr>
              <a:t>製程黃光</a:t>
            </a:r>
            <a:r>
              <a:rPr dirty="0" sz="1800" spc="-10">
                <a:latin typeface="微軟正黑體"/>
                <a:cs typeface="微軟正黑體"/>
              </a:rPr>
              <a:t>/</a:t>
            </a:r>
            <a:r>
              <a:rPr dirty="0" sz="1800" spc="-450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等待結果)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3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 spc="-5">
                <a:latin typeface="微軟正黑體"/>
                <a:cs typeface="微軟正黑體"/>
              </a:rPr>
              <a:t>2020/11/25</a:t>
            </a:r>
            <a:r>
              <a:rPr dirty="0" sz="1800" spc="-5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采鈺科技面試邀</a:t>
            </a:r>
            <a:r>
              <a:rPr dirty="0" sz="1800">
                <a:latin typeface="微軟正黑體"/>
                <a:cs typeface="微軟正黑體"/>
              </a:rPr>
              <a:t>請</a:t>
            </a:r>
            <a:r>
              <a:rPr dirty="0" sz="1800" spc="-30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(竹科/製程/取消</a:t>
            </a:r>
            <a:r>
              <a:rPr dirty="0" sz="1800">
                <a:latin typeface="微軟正黑體"/>
                <a:cs typeface="微軟正黑體"/>
              </a:rPr>
              <a:t>)</a:t>
            </a:r>
            <a:endParaRPr sz="180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1950" spc="215">
                <a:solidFill>
                  <a:srgbClr val="78C30D"/>
                </a:solidFill>
                <a:latin typeface="Microsoft Sans Serif"/>
                <a:cs typeface="Microsoft Sans Serif"/>
              </a:rPr>
              <a:t>▪</a:t>
            </a:r>
            <a:r>
              <a:rPr dirty="0" sz="1950" spc="315">
                <a:solidFill>
                  <a:srgbClr val="78C30D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2020/11/30</a:t>
            </a:r>
            <a:r>
              <a:rPr dirty="0" sz="1800" spc="-55">
                <a:latin typeface="微軟正黑體"/>
                <a:cs typeface="微軟正黑體"/>
              </a:rPr>
              <a:t> </a:t>
            </a:r>
            <a:r>
              <a:rPr dirty="0" sz="1800" b="1">
                <a:latin typeface="微軟正黑體"/>
                <a:cs typeface="微軟正黑體"/>
              </a:rPr>
              <a:t>台積電聘書</a:t>
            </a:r>
            <a:endParaRPr sz="180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dirty="0" sz="1950" spc="215">
                <a:solidFill>
                  <a:srgbClr val="78C30D"/>
                </a:solidFill>
                <a:latin typeface="Microsoft Sans Serif"/>
                <a:cs typeface="Microsoft Sans Serif"/>
              </a:rPr>
              <a:t>▪</a:t>
            </a:r>
            <a:r>
              <a:rPr dirty="0" sz="1950" spc="-185">
                <a:solidFill>
                  <a:srgbClr val="78C30D"/>
                </a:solidFill>
                <a:latin typeface="Microsoft Sans Serif"/>
                <a:cs typeface="Microsoft Sans Serif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2020/12/07 </a:t>
            </a:r>
            <a:r>
              <a:rPr dirty="0" sz="1800">
                <a:latin typeface="微軟正黑體"/>
                <a:cs typeface="微軟正黑體"/>
              </a:rPr>
              <a:t>到 職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5</a:t>
            </a:r>
            <a:endParaRPr sz="1000">
              <a:latin typeface="微軟正黑體"/>
              <a:cs typeface="微軟正黑體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3241" y="5261609"/>
            <a:ext cx="1152525" cy="914400"/>
          </a:xfrm>
          <a:prstGeom prst="rect">
            <a:avLst/>
          </a:prstGeom>
          <a:solidFill>
            <a:srgbClr val="78C30D">
              <a:alpha val="70195"/>
            </a:srgbClr>
          </a:solidFill>
        </p:spPr>
        <p:txBody>
          <a:bodyPr wrap="square" lIns="0" tIns="176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90"/>
              </a:spcBef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用人主管</a:t>
            </a:r>
            <a:endParaRPr sz="1800">
              <a:latin typeface="微軟正黑體"/>
              <a:cs typeface="微軟正黑體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微軟正黑體"/>
                <a:cs typeface="微軟正黑體"/>
              </a:rPr>
              <a:t>(</a:t>
            </a: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面試)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1972" y="5261609"/>
            <a:ext cx="1152525" cy="914400"/>
          </a:xfrm>
          <a:prstGeom prst="rect">
            <a:avLst/>
          </a:prstGeom>
          <a:solidFill>
            <a:srgbClr val="179FDF">
              <a:alpha val="70195"/>
            </a:srgbClr>
          </a:solidFill>
        </p:spPr>
        <p:txBody>
          <a:bodyPr wrap="square" lIns="0" tIns="1765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90"/>
              </a:spcBef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人力資源</a:t>
            </a:r>
            <a:endParaRPr sz="1800">
              <a:latin typeface="微軟正黑體"/>
              <a:cs typeface="微軟正黑體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微軟正黑體"/>
                <a:cs typeface="微軟正黑體"/>
              </a:rPr>
              <a:t>(</a:t>
            </a: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面試)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31464" y="5261609"/>
            <a:ext cx="1151890" cy="914400"/>
          </a:xfrm>
          <a:prstGeom prst="rect">
            <a:avLst/>
          </a:prstGeom>
          <a:solidFill>
            <a:srgbClr val="E7560F">
              <a:alpha val="70195"/>
            </a:srgbClr>
          </a:solidFill>
        </p:spPr>
        <p:txBody>
          <a:bodyPr wrap="square" lIns="0" tIns="176530" rIns="0" bIns="0" rtlCol="0" vert="horz">
            <a:spAutoFit/>
          </a:bodyPr>
          <a:lstStyle/>
          <a:p>
            <a:pPr marL="118110">
              <a:lnSpc>
                <a:spcPct val="100000"/>
              </a:lnSpc>
              <a:spcBef>
                <a:spcPts val="1390"/>
              </a:spcBef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面試結果</a:t>
            </a:r>
            <a:endParaRPr sz="1800">
              <a:latin typeface="微軟正黑體"/>
              <a:cs typeface="微軟正黑體"/>
            </a:endParaRPr>
          </a:p>
          <a:p>
            <a:pPr marL="17145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(2~</a:t>
            </a:r>
            <a:r>
              <a:rPr dirty="0" sz="1800" spc="-5">
                <a:solidFill>
                  <a:srgbClr val="FFFFFF"/>
                </a:solidFill>
                <a:latin typeface="微軟正黑體"/>
                <a:cs typeface="微軟正黑體"/>
              </a:rPr>
              <a:t>3</a:t>
            </a: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周)</a:t>
            </a:r>
            <a:endParaRPr sz="18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853440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面試流程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7602" y="1927859"/>
            <a:ext cx="4204970" cy="2743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solidFill>
                  <a:srgbClr val="000000"/>
                </a:solidFill>
              </a:rPr>
              <a:t>10/22</a:t>
            </a:r>
            <a:r>
              <a:rPr dirty="0" sz="1800" spc="-75">
                <a:solidFill>
                  <a:srgbClr val="000000"/>
                </a:solidFill>
              </a:rPr>
              <a:t> </a:t>
            </a:r>
            <a:r>
              <a:rPr dirty="0" sz="1800">
                <a:solidFill>
                  <a:srgbClr val="000000"/>
                </a:solidFill>
              </a:rPr>
              <a:t>台積電面試邀請</a:t>
            </a:r>
            <a:r>
              <a:rPr dirty="0" sz="1800" spc="-55">
                <a:solidFill>
                  <a:srgbClr val="000000"/>
                </a:solidFill>
              </a:rPr>
              <a:t> </a:t>
            </a:r>
            <a:r>
              <a:rPr dirty="0" sz="1800" spc="-5">
                <a:solidFill>
                  <a:srgbClr val="000000"/>
                </a:solidFill>
              </a:rPr>
              <a:t>(</a:t>
            </a:r>
            <a:r>
              <a:rPr dirty="0" sz="1800">
                <a:solidFill>
                  <a:srgbClr val="000000"/>
                </a:solidFill>
              </a:rPr>
              <a:t>竹科</a:t>
            </a:r>
            <a:r>
              <a:rPr dirty="0" sz="1800" spc="-5">
                <a:solidFill>
                  <a:srgbClr val="000000"/>
                </a:solidFill>
              </a:rPr>
              <a:t>/</a:t>
            </a:r>
            <a:r>
              <a:rPr dirty="0" sz="1800">
                <a:solidFill>
                  <a:srgbClr val="000000"/>
                </a:solidFill>
              </a:rPr>
              <a:t>製程黃光)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197602" y="2384297"/>
            <a:ext cx="5024120" cy="2555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10/26</a:t>
            </a:r>
            <a:r>
              <a:rPr dirty="0" sz="1800" spc="-7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面試用人主管</a:t>
            </a:r>
            <a:r>
              <a:rPr dirty="0" sz="1800" spc="-5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副理)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2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11/11</a:t>
            </a:r>
            <a:r>
              <a:rPr dirty="0" sz="1800" spc="-12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招募部致電邀約人資電話面試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3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11/12</a:t>
            </a:r>
            <a:r>
              <a:rPr dirty="0" sz="1800" spc="-7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人資電話面試並告知資歷查核</a:t>
            </a:r>
            <a:r>
              <a:rPr dirty="0" sz="1800" spc="-55">
                <a:latin typeface="微軟正黑體"/>
                <a:cs typeface="微軟正黑體"/>
              </a:rPr>
              <a:t> </a:t>
            </a:r>
            <a:r>
              <a:rPr dirty="0" sz="1800" spc="-5">
                <a:latin typeface="微軟正黑體"/>
                <a:cs typeface="微軟正黑體"/>
              </a:rPr>
              <a:t>(</a:t>
            </a:r>
            <a:r>
              <a:rPr dirty="0" sz="1800">
                <a:latin typeface="微軟正黑體"/>
                <a:cs typeface="微軟正黑體"/>
              </a:rPr>
              <a:t>指導老師)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3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11/24</a:t>
            </a:r>
            <a:r>
              <a:rPr dirty="0" sz="1800" spc="-12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招募部致電告知面試結果及到職日</a:t>
            </a:r>
            <a:endParaRPr sz="1800">
              <a:latin typeface="微軟正黑體"/>
              <a:cs typeface="微軟正黑體"/>
            </a:endParaRPr>
          </a:p>
          <a:p>
            <a:pPr marL="241300" indent="-228600">
              <a:lnSpc>
                <a:spcPct val="100000"/>
              </a:lnSpc>
              <a:spcBef>
                <a:spcPts val="142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241300" algn="l"/>
              </a:tabLst>
            </a:pPr>
            <a:r>
              <a:rPr dirty="0" sz="1800">
                <a:latin typeface="微軟正黑體"/>
                <a:cs typeface="微軟正黑體"/>
              </a:rPr>
              <a:t>11/30</a:t>
            </a:r>
            <a:r>
              <a:rPr dirty="0" sz="1800" spc="-125">
                <a:latin typeface="微軟正黑體"/>
                <a:cs typeface="微軟正黑體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收到正式聘書</a:t>
            </a:r>
            <a:endParaRPr sz="180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dirty="0" sz="1950" spc="215">
                <a:solidFill>
                  <a:srgbClr val="78C30D"/>
                </a:solidFill>
                <a:latin typeface="Microsoft Sans Serif"/>
                <a:cs typeface="Microsoft Sans Serif"/>
              </a:rPr>
              <a:t>▪</a:t>
            </a:r>
            <a:r>
              <a:rPr dirty="0" sz="1950" spc="-204">
                <a:solidFill>
                  <a:srgbClr val="78C30D"/>
                </a:solidFill>
                <a:latin typeface="Microsoft Sans Serif"/>
                <a:cs typeface="Microsoft Sans Serif"/>
              </a:rPr>
              <a:t> </a:t>
            </a:r>
            <a:r>
              <a:rPr dirty="0" sz="1800">
                <a:latin typeface="微軟正黑體"/>
                <a:cs typeface="微軟正黑體"/>
              </a:rPr>
              <a:t>12/07 到 職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6</a:t>
            </a:r>
            <a:endParaRPr sz="1000">
              <a:latin typeface="微軟正黑體"/>
              <a:cs typeface="微軟正黑體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87583" y="1852422"/>
            <a:ext cx="1151890" cy="914400"/>
          </a:xfrm>
          <a:prstGeom prst="rect">
            <a:avLst/>
          </a:prstGeom>
          <a:solidFill>
            <a:srgbClr val="78C30D">
              <a:alpha val="70195"/>
            </a:srgbClr>
          </a:solidFill>
        </p:spPr>
        <p:txBody>
          <a:bodyPr wrap="square" lIns="0" tIns="17589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385"/>
              </a:spcBef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用人主管</a:t>
            </a:r>
            <a:endParaRPr sz="1800">
              <a:latin typeface="微軟正黑體"/>
              <a:cs typeface="微軟正黑體"/>
            </a:endParaRPr>
          </a:p>
          <a:p>
            <a:pPr algn="ctr" marL="635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微軟正黑體"/>
                <a:cs typeface="微軟正黑體"/>
              </a:rPr>
              <a:t>(</a:t>
            </a: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面試)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87583" y="2855214"/>
            <a:ext cx="1151890" cy="914400"/>
          </a:xfrm>
          <a:prstGeom prst="rect">
            <a:avLst/>
          </a:prstGeom>
          <a:solidFill>
            <a:srgbClr val="179FDF">
              <a:alpha val="70195"/>
            </a:srgbClr>
          </a:solidFill>
        </p:spPr>
        <p:txBody>
          <a:bodyPr wrap="square" lIns="0" tIns="17653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390"/>
              </a:spcBef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人力資源</a:t>
            </a:r>
            <a:endParaRPr sz="1800">
              <a:latin typeface="微軟正黑體"/>
              <a:cs typeface="微軟正黑體"/>
            </a:endParaRPr>
          </a:p>
          <a:p>
            <a:pPr algn="ctr" marL="635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微軟正黑體"/>
                <a:cs typeface="微軟正黑體"/>
              </a:rPr>
              <a:t>(</a:t>
            </a: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面試)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87583" y="3892296"/>
            <a:ext cx="1151890" cy="914400"/>
          </a:xfrm>
          <a:prstGeom prst="rect">
            <a:avLst/>
          </a:prstGeom>
          <a:solidFill>
            <a:srgbClr val="E7560F">
              <a:alpha val="70195"/>
            </a:srgbClr>
          </a:solidFill>
        </p:spPr>
        <p:txBody>
          <a:bodyPr wrap="square" lIns="0" tIns="175895" rIns="0" bIns="0" rtlCol="0" vert="horz">
            <a:spAutoFit/>
          </a:bodyPr>
          <a:lstStyle/>
          <a:p>
            <a:pPr marL="118745">
              <a:lnSpc>
                <a:spcPct val="100000"/>
              </a:lnSpc>
              <a:spcBef>
                <a:spcPts val="1385"/>
              </a:spcBef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面試結果</a:t>
            </a:r>
            <a:endParaRPr sz="1800">
              <a:latin typeface="微軟正黑體"/>
              <a:cs typeface="微軟正黑體"/>
            </a:endParaRPr>
          </a:p>
          <a:p>
            <a:pPr marL="17208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(2~</a:t>
            </a:r>
            <a:r>
              <a:rPr dirty="0" sz="1800" spc="-5">
                <a:solidFill>
                  <a:srgbClr val="FFFFFF"/>
                </a:solidFill>
                <a:latin typeface="微軟正黑體"/>
                <a:cs typeface="微軟正黑體"/>
              </a:rPr>
              <a:t>3</a:t>
            </a:r>
            <a:r>
              <a:rPr dirty="0" sz="1800">
                <a:solidFill>
                  <a:srgbClr val="FFFFFF"/>
                </a:solidFill>
                <a:latin typeface="微軟正黑體"/>
                <a:cs typeface="微軟正黑體"/>
              </a:rPr>
              <a:t>周)</a:t>
            </a:r>
            <a:endParaRPr sz="18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" y="0"/>
            <a:ext cx="5173599" cy="6856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27232" y="10287"/>
            <a:ext cx="1540510" cy="555625"/>
          </a:xfrm>
          <a:custGeom>
            <a:avLst/>
            <a:gdLst/>
            <a:ahLst/>
            <a:cxnLst/>
            <a:rect l="l" t="t" r="r" b="b"/>
            <a:pathLst>
              <a:path w="1540509" h="555625">
                <a:moveTo>
                  <a:pt x="1540002" y="555498"/>
                </a:moveTo>
                <a:lnTo>
                  <a:pt x="1494791" y="532146"/>
                </a:lnTo>
                <a:lnTo>
                  <a:pt x="1449183" y="509260"/>
                </a:lnTo>
                <a:lnTo>
                  <a:pt x="1403200" y="486830"/>
                </a:lnTo>
                <a:lnTo>
                  <a:pt x="1356862" y="464849"/>
                </a:lnTo>
                <a:lnTo>
                  <a:pt x="1310190" y="443310"/>
                </a:lnTo>
                <a:lnTo>
                  <a:pt x="1263204" y="422204"/>
                </a:lnTo>
                <a:lnTo>
                  <a:pt x="1215927" y="401524"/>
                </a:lnTo>
                <a:lnTo>
                  <a:pt x="1168378" y="381261"/>
                </a:lnTo>
                <a:lnTo>
                  <a:pt x="1120578" y="361409"/>
                </a:lnTo>
                <a:lnTo>
                  <a:pt x="1072549" y="341959"/>
                </a:lnTo>
                <a:lnTo>
                  <a:pt x="1024310" y="322903"/>
                </a:lnTo>
                <a:lnTo>
                  <a:pt x="975884" y="304234"/>
                </a:lnTo>
                <a:lnTo>
                  <a:pt x="927291" y="285944"/>
                </a:lnTo>
                <a:lnTo>
                  <a:pt x="878551" y="268024"/>
                </a:lnTo>
                <a:lnTo>
                  <a:pt x="829686" y="250468"/>
                </a:lnTo>
                <a:lnTo>
                  <a:pt x="780716" y="233267"/>
                </a:lnTo>
                <a:lnTo>
                  <a:pt x="731663" y="216413"/>
                </a:lnTo>
                <a:lnTo>
                  <a:pt x="682546" y="199899"/>
                </a:lnTo>
                <a:lnTo>
                  <a:pt x="633388" y="183718"/>
                </a:lnTo>
                <a:lnTo>
                  <a:pt x="584209" y="167860"/>
                </a:lnTo>
                <a:lnTo>
                  <a:pt x="535029" y="152318"/>
                </a:lnTo>
                <a:lnTo>
                  <a:pt x="485870" y="137085"/>
                </a:lnTo>
                <a:lnTo>
                  <a:pt x="436752" y="122153"/>
                </a:lnTo>
                <a:lnTo>
                  <a:pt x="387697" y="107513"/>
                </a:lnTo>
                <a:lnTo>
                  <a:pt x="338725" y="93158"/>
                </a:lnTo>
                <a:lnTo>
                  <a:pt x="289856" y="79081"/>
                </a:lnTo>
                <a:lnTo>
                  <a:pt x="241113" y="65273"/>
                </a:lnTo>
                <a:lnTo>
                  <a:pt x="192515" y="51726"/>
                </a:lnTo>
                <a:lnTo>
                  <a:pt x="144084" y="38433"/>
                </a:lnTo>
                <a:lnTo>
                  <a:pt x="95841" y="25387"/>
                </a:lnTo>
                <a:lnTo>
                  <a:pt x="47806" y="12578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247756" y="5013578"/>
            <a:ext cx="1919605" cy="1830705"/>
          </a:xfrm>
          <a:custGeom>
            <a:avLst/>
            <a:gdLst/>
            <a:ahLst/>
            <a:cxnLst/>
            <a:rect l="l" t="t" r="r" b="b"/>
            <a:pathLst>
              <a:path w="1919604" h="1830704">
                <a:moveTo>
                  <a:pt x="0" y="1830324"/>
                </a:moveTo>
                <a:lnTo>
                  <a:pt x="39982" y="1799241"/>
                </a:lnTo>
                <a:lnTo>
                  <a:pt x="79888" y="1767980"/>
                </a:lnTo>
                <a:lnTo>
                  <a:pt x="119714" y="1736542"/>
                </a:lnTo>
                <a:lnTo>
                  <a:pt x="159459" y="1704928"/>
                </a:lnTo>
                <a:lnTo>
                  <a:pt x="199120" y="1673138"/>
                </a:lnTo>
                <a:lnTo>
                  <a:pt x="238694" y="1641175"/>
                </a:lnTo>
                <a:lnTo>
                  <a:pt x="278178" y="1609037"/>
                </a:lnTo>
                <a:lnTo>
                  <a:pt x="317569" y="1576728"/>
                </a:lnTo>
                <a:lnTo>
                  <a:pt x="356866" y="1544248"/>
                </a:lnTo>
                <a:lnTo>
                  <a:pt x="396065" y="1511597"/>
                </a:lnTo>
                <a:lnTo>
                  <a:pt x="435165" y="1478777"/>
                </a:lnTo>
                <a:lnTo>
                  <a:pt x="474161" y="1445789"/>
                </a:lnTo>
                <a:lnTo>
                  <a:pt x="513052" y="1412633"/>
                </a:lnTo>
                <a:lnTo>
                  <a:pt x="551835" y="1379312"/>
                </a:lnTo>
                <a:lnTo>
                  <a:pt x="590507" y="1345825"/>
                </a:lnTo>
                <a:lnTo>
                  <a:pt x="629065" y="1312174"/>
                </a:lnTo>
                <a:lnTo>
                  <a:pt x="667508" y="1278360"/>
                </a:lnTo>
                <a:lnTo>
                  <a:pt x="705832" y="1244385"/>
                </a:lnTo>
                <a:lnTo>
                  <a:pt x="744035" y="1210247"/>
                </a:lnTo>
                <a:lnTo>
                  <a:pt x="782114" y="1175950"/>
                </a:lnTo>
                <a:lnTo>
                  <a:pt x="820067" y="1141494"/>
                </a:lnTo>
                <a:lnTo>
                  <a:pt x="857890" y="1106880"/>
                </a:lnTo>
                <a:lnTo>
                  <a:pt x="895582" y="1072109"/>
                </a:lnTo>
                <a:lnTo>
                  <a:pt x="933139" y="1037182"/>
                </a:lnTo>
                <a:lnTo>
                  <a:pt x="970559" y="1002099"/>
                </a:lnTo>
                <a:lnTo>
                  <a:pt x="1007840" y="966863"/>
                </a:lnTo>
                <a:lnTo>
                  <a:pt x="1044978" y="931474"/>
                </a:lnTo>
                <a:lnTo>
                  <a:pt x="1081971" y="895933"/>
                </a:lnTo>
                <a:lnTo>
                  <a:pt x="1118817" y="860241"/>
                </a:lnTo>
                <a:lnTo>
                  <a:pt x="1155512" y="824399"/>
                </a:lnTo>
                <a:lnTo>
                  <a:pt x="1192055" y="788408"/>
                </a:lnTo>
                <a:lnTo>
                  <a:pt x="1228442" y="752269"/>
                </a:lnTo>
                <a:lnTo>
                  <a:pt x="1264671" y="715984"/>
                </a:lnTo>
                <a:lnTo>
                  <a:pt x="1300739" y="679552"/>
                </a:lnTo>
                <a:lnTo>
                  <a:pt x="1336644" y="642976"/>
                </a:lnTo>
                <a:lnTo>
                  <a:pt x="1372383" y="606256"/>
                </a:lnTo>
                <a:lnTo>
                  <a:pt x="1407953" y="569393"/>
                </a:lnTo>
                <a:lnTo>
                  <a:pt x="1443352" y="532388"/>
                </a:lnTo>
                <a:lnTo>
                  <a:pt x="1478577" y="495242"/>
                </a:lnTo>
                <a:lnTo>
                  <a:pt x="1513626" y="457957"/>
                </a:lnTo>
                <a:lnTo>
                  <a:pt x="1548495" y="420533"/>
                </a:lnTo>
                <a:lnTo>
                  <a:pt x="1583182" y="382971"/>
                </a:lnTo>
                <a:lnTo>
                  <a:pt x="1617685" y="345272"/>
                </a:lnTo>
                <a:lnTo>
                  <a:pt x="1652001" y="307438"/>
                </a:lnTo>
                <a:lnTo>
                  <a:pt x="1686127" y="269469"/>
                </a:lnTo>
                <a:lnTo>
                  <a:pt x="1720061" y="231366"/>
                </a:lnTo>
                <a:lnTo>
                  <a:pt x="1753800" y="193131"/>
                </a:lnTo>
                <a:lnTo>
                  <a:pt x="1787341" y="154764"/>
                </a:lnTo>
                <a:lnTo>
                  <a:pt x="1820682" y="116266"/>
                </a:lnTo>
                <a:lnTo>
                  <a:pt x="1853821" y="77639"/>
                </a:lnTo>
                <a:lnTo>
                  <a:pt x="1886753" y="38883"/>
                </a:lnTo>
                <a:lnTo>
                  <a:pt x="1919477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203305" y="10287"/>
            <a:ext cx="963930" cy="367030"/>
          </a:xfrm>
          <a:custGeom>
            <a:avLst/>
            <a:gdLst/>
            <a:ahLst/>
            <a:cxnLst/>
            <a:rect l="l" t="t" r="r" b="b"/>
            <a:pathLst>
              <a:path w="963929" h="367030">
                <a:moveTo>
                  <a:pt x="963929" y="366522"/>
                </a:moveTo>
                <a:lnTo>
                  <a:pt x="917463" y="344599"/>
                </a:lnTo>
                <a:lnTo>
                  <a:pt x="870664" y="323097"/>
                </a:lnTo>
                <a:lnTo>
                  <a:pt x="823557" y="302010"/>
                </a:lnTo>
                <a:lnTo>
                  <a:pt x="776167" y="281330"/>
                </a:lnTo>
                <a:lnTo>
                  <a:pt x="728519" y="261050"/>
                </a:lnTo>
                <a:lnTo>
                  <a:pt x="680639" y="241163"/>
                </a:lnTo>
                <a:lnTo>
                  <a:pt x="632552" y="221662"/>
                </a:lnTo>
                <a:lnTo>
                  <a:pt x="584283" y="202539"/>
                </a:lnTo>
                <a:lnTo>
                  <a:pt x="535857" y="183788"/>
                </a:lnTo>
                <a:lnTo>
                  <a:pt x="487298" y="165401"/>
                </a:lnTo>
                <a:lnTo>
                  <a:pt x="438634" y="147371"/>
                </a:lnTo>
                <a:lnTo>
                  <a:pt x="389887" y="129692"/>
                </a:lnTo>
                <a:lnTo>
                  <a:pt x="341085" y="112355"/>
                </a:lnTo>
                <a:lnTo>
                  <a:pt x="292251" y="95354"/>
                </a:lnTo>
                <a:lnTo>
                  <a:pt x="243411" y="78682"/>
                </a:lnTo>
                <a:lnTo>
                  <a:pt x="194590" y="62331"/>
                </a:lnTo>
                <a:lnTo>
                  <a:pt x="145813" y="46295"/>
                </a:lnTo>
                <a:lnTo>
                  <a:pt x="97106" y="30565"/>
                </a:lnTo>
                <a:lnTo>
                  <a:pt x="48493" y="15136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495406" y="5275707"/>
            <a:ext cx="1666875" cy="1578610"/>
          </a:xfrm>
          <a:custGeom>
            <a:avLst/>
            <a:gdLst/>
            <a:ahLst/>
            <a:cxnLst/>
            <a:rect l="l" t="t" r="r" b="b"/>
            <a:pathLst>
              <a:path w="1666875" h="1578609">
                <a:moveTo>
                  <a:pt x="0" y="1578101"/>
                </a:moveTo>
                <a:lnTo>
                  <a:pt x="39529" y="1546335"/>
                </a:lnTo>
                <a:lnTo>
                  <a:pt x="78984" y="1514414"/>
                </a:lnTo>
                <a:lnTo>
                  <a:pt x="118364" y="1482339"/>
                </a:lnTo>
                <a:lnTo>
                  <a:pt x="157666" y="1450109"/>
                </a:lnTo>
                <a:lnTo>
                  <a:pt x="196885" y="1417727"/>
                </a:lnTo>
                <a:lnTo>
                  <a:pt x="236020" y="1385190"/>
                </a:lnTo>
                <a:lnTo>
                  <a:pt x="275068" y="1352501"/>
                </a:lnTo>
                <a:lnTo>
                  <a:pt x="314026" y="1319659"/>
                </a:lnTo>
                <a:lnTo>
                  <a:pt x="352891" y="1286665"/>
                </a:lnTo>
                <a:lnTo>
                  <a:pt x="391660" y="1253519"/>
                </a:lnTo>
                <a:lnTo>
                  <a:pt x="430331" y="1220221"/>
                </a:lnTo>
                <a:lnTo>
                  <a:pt x="468901" y="1186771"/>
                </a:lnTo>
                <a:lnTo>
                  <a:pt x="507366" y="1153170"/>
                </a:lnTo>
                <a:lnTo>
                  <a:pt x="545725" y="1119419"/>
                </a:lnTo>
                <a:lnTo>
                  <a:pt x="583974" y="1085516"/>
                </a:lnTo>
                <a:lnTo>
                  <a:pt x="622110" y="1051464"/>
                </a:lnTo>
                <a:lnTo>
                  <a:pt x="660131" y="1017262"/>
                </a:lnTo>
                <a:lnTo>
                  <a:pt x="698034" y="982910"/>
                </a:lnTo>
                <a:lnTo>
                  <a:pt x="735816" y="948409"/>
                </a:lnTo>
                <a:lnTo>
                  <a:pt x="773474" y="913759"/>
                </a:lnTo>
                <a:lnTo>
                  <a:pt x="811006" y="878960"/>
                </a:lnTo>
                <a:lnTo>
                  <a:pt x="848408" y="844013"/>
                </a:lnTo>
                <a:lnTo>
                  <a:pt x="885679" y="808918"/>
                </a:lnTo>
                <a:lnTo>
                  <a:pt x="922814" y="773675"/>
                </a:lnTo>
                <a:lnTo>
                  <a:pt x="959811" y="738284"/>
                </a:lnTo>
                <a:lnTo>
                  <a:pt x="996668" y="702747"/>
                </a:lnTo>
                <a:lnTo>
                  <a:pt x="1033381" y="667063"/>
                </a:lnTo>
                <a:lnTo>
                  <a:pt x="1069948" y="631232"/>
                </a:lnTo>
                <a:lnTo>
                  <a:pt x="1106366" y="595255"/>
                </a:lnTo>
                <a:lnTo>
                  <a:pt x="1142633" y="559133"/>
                </a:lnTo>
                <a:lnTo>
                  <a:pt x="1178744" y="522864"/>
                </a:lnTo>
                <a:lnTo>
                  <a:pt x="1214698" y="486451"/>
                </a:lnTo>
                <a:lnTo>
                  <a:pt x="1250492" y="449892"/>
                </a:lnTo>
                <a:lnTo>
                  <a:pt x="1286123" y="413189"/>
                </a:lnTo>
                <a:lnTo>
                  <a:pt x="1321588" y="376342"/>
                </a:lnTo>
                <a:lnTo>
                  <a:pt x="1356884" y="339350"/>
                </a:lnTo>
                <a:lnTo>
                  <a:pt x="1392008" y="302215"/>
                </a:lnTo>
                <a:lnTo>
                  <a:pt x="1426959" y="264937"/>
                </a:lnTo>
                <a:lnTo>
                  <a:pt x="1461732" y="227515"/>
                </a:lnTo>
                <a:lnTo>
                  <a:pt x="1496325" y="189951"/>
                </a:lnTo>
                <a:lnTo>
                  <a:pt x="1530735" y="152244"/>
                </a:lnTo>
                <a:lnTo>
                  <a:pt x="1564960" y="114396"/>
                </a:lnTo>
                <a:lnTo>
                  <a:pt x="1598997" y="76405"/>
                </a:lnTo>
                <a:lnTo>
                  <a:pt x="1632842" y="38273"/>
                </a:lnTo>
                <a:lnTo>
                  <a:pt x="1666494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502008" y="10287"/>
            <a:ext cx="665480" cy="257175"/>
          </a:xfrm>
          <a:custGeom>
            <a:avLst/>
            <a:gdLst/>
            <a:ahLst/>
            <a:cxnLst/>
            <a:rect l="l" t="t" r="r" b="b"/>
            <a:pathLst>
              <a:path w="665479" h="257175">
                <a:moveTo>
                  <a:pt x="665226" y="256794"/>
                </a:moveTo>
                <a:lnTo>
                  <a:pt x="619254" y="236556"/>
                </a:lnTo>
                <a:lnTo>
                  <a:pt x="573006" y="216610"/>
                </a:lnTo>
                <a:lnTo>
                  <a:pt x="526489" y="196955"/>
                </a:lnTo>
                <a:lnTo>
                  <a:pt x="479715" y="177592"/>
                </a:lnTo>
                <a:lnTo>
                  <a:pt x="432693" y="158521"/>
                </a:lnTo>
                <a:lnTo>
                  <a:pt x="385434" y="139741"/>
                </a:lnTo>
                <a:lnTo>
                  <a:pt x="337947" y="121253"/>
                </a:lnTo>
                <a:lnTo>
                  <a:pt x="290242" y="103056"/>
                </a:lnTo>
                <a:lnTo>
                  <a:pt x="242329" y="85151"/>
                </a:lnTo>
                <a:lnTo>
                  <a:pt x="194218" y="67538"/>
                </a:lnTo>
                <a:lnTo>
                  <a:pt x="145920" y="50216"/>
                </a:lnTo>
                <a:lnTo>
                  <a:pt x="97444" y="33185"/>
                </a:lnTo>
                <a:lnTo>
                  <a:pt x="48801" y="16447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641710" y="5409057"/>
            <a:ext cx="1525905" cy="1435100"/>
          </a:xfrm>
          <a:custGeom>
            <a:avLst/>
            <a:gdLst/>
            <a:ahLst/>
            <a:cxnLst/>
            <a:rect l="l" t="t" r="r" b="b"/>
            <a:pathLst>
              <a:path w="1525904" h="1435100">
                <a:moveTo>
                  <a:pt x="0" y="1434846"/>
                </a:moveTo>
                <a:lnTo>
                  <a:pt x="39599" y="1402786"/>
                </a:lnTo>
                <a:lnTo>
                  <a:pt x="79112" y="1370574"/>
                </a:lnTo>
                <a:lnTo>
                  <a:pt x="118535" y="1338210"/>
                </a:lnTo>
                <a:lnTo>
                  <a:pt x="157865" y="1305695"/>
                </a:lnTo>
                <a:lnTo>
                  <a:pt x="197101" y="1273029"/>
                </a:lnTo>
                <a:lnTo>
                  <a:pt x="236240" y="1240213"/>
                </a:lnTo>
                <a:lnTo>
                  <a:pt x="275279" y="1207246"/>
                </a:lnTo>
                <a:lnTo>
                  <a:pt x="314215" y="1174130"/>
                </a:lnTo>
                <a:lnTo>
                  <a:pt x="353047" y="1140864"/>
                </a:lnTo>
                <a:lnTo>
                  <a:pt x="391772" y="1107449"/>
                </a:lnTo>
                <a:lnTo>
                  <a:pt x="430388" y="1073886"/>
                </a:lnTo>
                <a:lnTo>
                  <a:pt x="468891" y="1040175"/>
                </a:lnTo>
                <a:lnTo>
                  <a:pt x="507279" y="1006317"/>
                </a:lnTo>
                <a:lnTo>
                  <a:pt x="545551" y="972311"/>
                </a:lnTo>
                <a:lnTo>
                  <a:pt x="583703" y="938158"/>
                </a:lnTo>
                <a:lnTo>
                  <a:pt x="621732" y="903859"/>
                </a:lnTo>
                <a:lnTo>
                  <a:pt x="659638" y="869414"/>
                </a:lnTo>
                <a:lnTo>
                  <a:pt x="697416" y="834823"/>
                </a:lnTo>
                <a:lnTo>
                  <a:pt x="735064" y="800087"/>
                </a:lnTo>
                <a:lnTo>
                  <a:pt x="772581" y="765206"/>
                </a:lnTo>
                <a:lnTo>
                  <a:pt x="809963" y="730181"/>
                </a:lnTo>
                <a:lnTo>
                  <a:pt x="847208" y="695012"/>
                </a:lnTo>
                <a:lnTo>
                  <a:pt x="884313" y="659700"/>
                </a:lnTo>
                <a:lnTo>
                  <a:pt x="921277" y="624244"/>
                </a:lnTo>
                <a:lnTo>
                  <a:pt x="958096" y="588646"/>
                </a:lnTo>
                <a:lnTo>
                  <a:pt x="994768" y="552905"/>
                </a:lnTo>
                <a:lnTo>
                  <a:pt x="1031291" y="517023"/>
                </a:lnTo>
                <a:lnTo>
                  <a:pt x="1067662" y="480999"/>
                </a:lnTo>
                <a:lnTo>
                  <a:pt x="1103878" y="444834"/>
                </a:lnTo>
                <a:lnTo>
                  <a:pt x="1139937" y="408528"/>
                </a:lnTo>
                <a:lnTo>
                  <a:pt x="1175837" y="372082"/>
                </a:lnTo>
                <a:lnTo>
                  <a:pt x="1211576" y="335496"/>
                </a:lnTo>
                <a:lnTo>
                  <a:pt x="1247149" y="298771"/>
                </a:lnTo>
                <a:lnTo>
                  <a:pt x="1282556" y="261907"/>
                </a:lnTo>
                <a:lnTo>
                  <a:pt x="1317794" y="224904"/>
                </a:lnTo>
                <a:lnTo>
                  <a:pt x="1352859" y="187763"/>
                </a:lnTo>
                <a:lnTo>
                  <a:pt x="1387751" y="150484"/>
                </a:lnTo>
                <a:lnTo>
                  <a:pt x="1422465" y="113068"/>
                </a:lnTo>
                <a:lnTo>
                  <a:pt x="1457001" y="75515"/>
                </a:lnTo>
                <a:lnTo>
                  <a:pt x="1491354" y="37825"/>
                </a:lnTo>
                <a:lnTo>
                  <a:pt x="152552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803255" y="5518784"/>
            <a:ext cx="1363980" cy="1325245"/>
          </a:xfrm>
          <a:custGeom>
            <a:avLst/>
            <a:gdLst/>
            <a:ahLst/>
            <a:cxnLst/>
            <a:rect l="l" t="t" r="r" b="b"/>
            <a:pathLst>
              <a:path w="1363979" h="1325245">
                <a:moveTo>
                  <a:pt x="0" y="1325117"/>
                </a:moveTo>
                <a:lnTo>
                  <a:pt x="38881" y="1291926"/>
                </a:lnTo>
                <a:lnTo>
                  <a:pt x="77676" y="1258590"/>
                </a:lnTo>
                <a:lnTo>
                  <a:pt x="116383" y="1225107"/>
                </a:lnTo>
                <a:lnTo>
                  <a:pt x="154999" y="1191479"/>
                </a:lnTo>
                <a:lnTo>
                  <a:pt x="193522" y="1157705"/>
                </a:lnTo>
                <a:lnTo>
                  <a:pt x="231950" y="1123786"/>
                </a:lnTo>
                <a:lnTo>
                  <a:pt x="270280" y="1089720"/>
                </a:lnTo>
                <a:lnTo>
                  <a:pt x="308512" y="1055509"/>
                </a:lnTo>
                <a:lnTo>
                  <a:pt x="346641" y="1021152"/>
                </a:lnTo>
                <a:lnTo>
                  <a:pt x="384666" y="986650"/>
                </a:lnTo>
                <a:lnTo>
                  <a:pt x="422586" y="952002"/>
                </a:lnTo>
                <a:lnTo>
                  <a:pt x="460397" y="917208"/>
                </a:lnTo>
                <a:lnTo>
                  <a:pt x="498097" y="882268"/>
                </a:lnTo>
                <a:lnTo>
                  <a:pt x="535684" y="847183"/>
                </a:lnTo>
                <a:lnTo>
                  <a:pt x="573157" y="811951"/>
                </a:lnTo>
                <a:lnTo>
                  <a:pt x="610512" y="776575"/>
                </a:lnTo>
                <a:lnTo>
                  <a:pt x="647748" y="741052"/>
                </a:lnTo>
                <a:lnTo>
                  <a:pt x="684862" y="705384"/>
                </a:lnTo>
                <a:lnTo>
                  <a:pt x="721853" y="669570"/>
                </a:lnTo>
                <a:lnTo>
                  <a:pt x="758717" y="633610"/>
                </a:lnTo>
                <a:lnTo>
                  <a:pt x="795453" y="597505"/>
                </a:lnTo>
                <a:lnTo>
                  <a:pt x="832059" y="561253"/>
                </a:lnTo>
                <a:lnTo>
                  <a:pt x="868531" y="524857"/>
                </a:lnTo>
                <a:lnTo>
                  <a:pt x="904869" y="488314"/>
                </a:lnTo>
                <a:lnTo>
                  <a:pt x="941070" y="451626"/>
                </a:lnTo>
                <a:lnTo>
                  <a:pt x="977132" y="414792"/>
                </a:lnTo>
                <a:lnTo>
                  <a:pt x="1013052" y="377812"/>
                </a:lnTo>
                <a:lnTo>
                  <a:pt x="1048828" y="340686"/>
                </a:lnTo>
                <a:lnTo>
                  <a:pt x="1084458" y="303415"/>
                </a:lnTo>
                <a:lnTo>
                  <a:pt x="1119940" y="265998"/>
                </a:lnTo>
                <a:lnTo>
                  <a:pt x="1155272" y="228436"/>
                </a:lnTo>
                <a:lnTo>
                  <a:pt x="1190451" y="190727"/>
                </a:lnTo>
                <a:lnTo>
                  <a:pt x="1225475" y="152873"/>
                </a:lnTo>
                <a:lnTo>
                  <a:pt x="1260342" y="114873"/>
                </a:lnTo>
                <a:lnTo>
                  <a:pt x="1295050" y="76728"/>
                </a:lnTo>
                <a:lnTo>
                  <a:pt x="1329597" y="38436"/>
                </a:lnTo>
                <a:lnTo>
                  <a:pt x="1363979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79277" y="5694807"/>
            <a:ext cx="1188085" cy="1149350"/>
          </a:xfrm>
          <a:custGeom>
            <a:avLst/>
            <a:gdLst/>
            <a:ahLst/>
            <a:cxnLst/>
            <a:rect l="l" t="t" r="r" b="b"/>
            <a:pathLst>
              <a:path w="1188084" h="1149350">
                <a:moveTo>
                  <a:pt x="0" y="1149096"/>
                </a:moveTo>
                <a:lnTo>
                  <a:pt x="37966" y="1116224"/>
                </a:lnTo>
                <a:lnTo>
                  <a:pt x="75826" y="1083222"/>
                </a:lnTo>
                <a:lnTo>
                  <a:pt x="113578" y="1050091"/>
                </a:lnTo>
                <a:lnTo>
                  <a:pt x="151220" y="1016832"/>
                </a:lnTo>
                <a:lnTo>
                  <a:pt x="188750" y="983444"/>
                </a:lnTo>
                <a:lnTo>
                  <a:pt x="226168" y="949930"/>
                </a:lnTo>
                <a:lnTo>
                  <a:pt x="263471" y="916290"/>
                </a:lnTo>
                <a:lnTo>
                  <a:pt x="300659" y="882525"/>
                </a:lnTo>
                <a:lnTo>
                  <a:pt x="337728" y="848635"/>
                </a:lnTo>
                <a:lnTo>
                  <a:pt x="374678" y="814622"/>
                </a:lnTo>
                <a:lnTo>
                  <a:pt x="411508" y="780485"/>
                </a:lnTo>
                <a:lnTo>
                  <a:pt x="448215" y="746227"/>
                </a:lnTo>
                <a:lnTo>
                  <a:pt x="484798" y="711847"/>
                </a:lnTo>
                <a:lnTo>
                  <a:pt x="521255" y="677346"/>
                </a:lnTo>
                <a:lnTo>
                  <a:pt x="557585" y="642726"/>
                </a:lnTo>
                <a:lnTo>
                  <a:pt x="593786" y="607987"/>
                </a:lnTo>
                <a:lnTo>
                  <a:pt x="629857" y="573130"/>
                </a:lnTo>
                <a:lnTo>
                  <a:pt x="665796" y="538156"/>
                </a:lnTo>
                <a:lnTo>
                  <a:pt x="701601" y="503065"/>
                </a:lnTo>
                <a:lnTo>
                  <a:pt x="737271" y="467858"/>
                </a:lnTo>
                <a:lnTo>
                  <a:pt x="772804" y="432536"/>
                </a:lnTo>
                <a:lnTo>
                  <a:pt x="808199" y="397100"/>
                </a:lnTo>
                <a:lnTo>
                  <a:pt x="843454" y="361551"/>
                </a:lnTo>
                <a:lnTo>
                  <a:pt x="878568" y="325889"/>
                </a:lnTo>
                <a:lnTo>
                  <a:pt x="913538" y="290116"/>
                </a:lnTo>
                <a:lnTo>
                  <a:pt x="948364" y="254231"/>
                </a:lnTo>
                <a:lnTo>
                  <a:pt x="983043" y="218237"/>
                </a:lnTo>
                <a:lnTo>
                  <a:pt x="1017574" y="182133"/>
                </a:lnTo>
                <a:lnTo>
                  <a:pt x="1051956" y="145920"/>
                </a:lnTo>
                <a:lnTo>
                  <a:pt x="1086187" y="109600"/>
                </a:lnTo>
                <a:lnTo>
                  <a:pt x="1120265" y="73172"/>
                </a:lnTo>
                <a:lnTo>
                  <a:pt x="1154189" y="36639"/>
                </a:lnTo>
                <a:lnTo>
                  <a:pt x="1187957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287886" y="6050660"/>
            <a:ext cx="879475" cy="793750"/>
          </a:xfrm>
          <a:custGeom>
            <a:avLst/>
            <a:gdLst/>
            <a:ahLst/>
            <a:cxnLst/>
            <a:rect l="l" t="t" r="r" b="b"/>
            <a:pathLst>
              <a:path w="879475" h="793750">
                <a:moveTo>
                  <a:pt x="0" y="793241"/>
                </a:moveTo>
                <a:lnTo>
                  <a:pt x="39033" y="760324"/>
                </a:lnTo>
                <a:lnTo>
                  <a:pt x="78009" y="727247"/>
                </a:lnTo>
                <a:lnTo>
                  <a:pt x="116925" y="694014"/>
                </a:lnTo>
                <a:lnTo>
                  <a:pt x="155781" y="660626"/>
                </a:lnTo>
                <a:lnTo>
                  <a:pt x="194572" y="627085"/>
                </a:lnTo>
                <a:lnTo>
                  <a:pt x="233298" y="593395"/>
                </a:lnTo>
                <a:lnTo>
                  <a:pt x="271955" y="559558"/>
                </a:lnTo>
                <a:lnTo>
                  <a:pt x="310542" y="525575"/>
                </a:lnTo>
                <a:lnTo>
                  <a:pt x="349056" y="491450"/>
                </a:lnTo>
                <a:lnTo>
                  <a:pt x="387495" y="457184"/>
                </a:lnTo>
                <a:lnTo>
                  <a:pt x="425856" y="422780"/>
                </a:lnTo>
                <a:lnTo>
                  <a:pt x="464138" y="388240"/>
                </a:lnTo>
                <a:lnTo>
                  <a:pt x="502339" y="353566"/>
                </a:lnTo>
                <a:lnTo>
                  <a:pt x="540455" y="318761"/>
                </a:lnTo>
                <a:lnTo>
                  <a:pt x="578485" y="283828"/>
                </a:lnTo>
                <a:lnTo>
                  <a:pt x="616426" y="248767"/>
                </a:lnTo>
                <a:lnTo>
                  <a:pt x="654277" y="213583"/>
                </a:lnTo>
                <a:lnTo>
                  <a:pt x="692035" y="178277"/>
                </a:lnTo>
                <a:lnTo>
                  <a:pt x="729697" y="142851"/>
                </a:lnTo>
                <a:lnTo>
                  <a:pt x="767262" y="107308"/>
                </a:lnTo>
                <a:lnTo>
                  <a:pt x="804726" y="71650"/>
                </a:lnTo>
                <a:lnTo>
                  <a:pt x="842089" y="35880"/>
                </a:lnTo>
                <a:lnTo>
                  <a:pt x="879348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6400">
              <a:latin typeface="Times New Roman"/>
              <a:cs typeface="Times New Roman"/>
            </a:endParaRPr>
          </a:p>
          <a:p>
            <a:pPr marL="364490">
              <a:lnSpc>
                <a:spcPct val="100000"/>
              </a:lnSpc>
              <a:spcBef>
                <a:spcPts val="5"/>
              </a:spcBef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選擇中山化學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25948" y="1131950"/>
            <a:ext cx="6667500" cy="1278255"/>
          </a:xfrm>
          <a:prstGeom prst="rect">
            <a:avLst/>
          </a:prstGeom>
          <a:ln w="15875">
            <a:solidFill>
              <a:srgbClr val="179FDF"/>
            </a:solidFill>
          </a:ln>
        </p:spPr>
        <p:txBody>
          <a:bodyPr wrap="square" lIns="0" tIns="128905" rIns="0" bIns="0" rtlCol="0" vert="horz">
            <a:spAutoFit/>
          </a:bodyPr>
          <a:lstStyle/>
          <a:p>
            <a:pPr marL="504825" indent="-228600">
              <a:lnSpc>
                <a:spcPct val="100000"/>
              </a:lnSpc>
              <a:spcBef>
                <a:spcPts val="101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505459" algn="l"/>
              </a:tabLst>
            </a:pPr>
            <a:r>
              <a:rPr dirty="0" sz="1800">
                <a:latin typeface="微軟正黑體"/>
                <a:cs typeface="微軟正黑體"/>
              </a:rPr>
              <a:t>學校依山傍水，培養學生有山海胸襟，接納更多不同的聲</a:t>
            </a:r>
            <a:endParaRPr sz="1800">
              <a:latin typeface="微軟正黑體"/>
              <a:cs typeface="微軟正黑體"/>
            </a:endParaRPr>
          </a:p>
          <a:p>
            <a:pPr marL="504825">
              <a:lnSpc>
                <a:spcPct val="100000"/>
              </a:lnSpc>
              <a:spcBef>
                <a:spcPts val="425"/>
              </a:spcBef>
            </a:pPr>
            <a:r>
              <a:rPr dirty="0" sz="1800" spc="-5">
                <a:latin typeface="微軟正黑體"/>
                <a:cs typeface="微軟正黑體"/>
              </a:rPr>
              <a:t>音與差異性之間的包容度。</a:t>
            </a:r>
            <a:endParaRPr sz="1800">
              <a:latin typeface="微軟正黑體"/>
              <a:cs typeface="微軟正黑體"/>
            </a:endParaRPr>
          </a:p>
          <a:p>
            <a:pPr marL="504825" indent="-228600">
              <a:lnSpc>
                <a:spcPct val="100000"/>
              </a:lnSpc>
              <a:spcBef>
                <a:spcPts val="143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505459" algn="l"/>
              </a:tabLst>
            </a:pPr>
            <a:r>
              <a:rPr dirty="0" sz="1800">
                <a:latin typeface="微軟正黑體"/>
                <a:cs typeface="微軟正黑體"/>
              </a:rPr>
              <a:t>國際化的校園及科系學群完整，跨領域學習零障礙。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25948" y="2486786"/>
            <a:ext cx="6667500" cy="2705100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marL="504825" indent="-228600">
              <a:lnSpc>
                <a:spcPct val="100000"/>
              </a:lnSpc>
              <a:spcBef>
                <a:spcPts val="125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505459" algn="l"/>
              </a:tabLst>
            </a:pPr>
            <a:r>
              <a:rPr dirty="0" sz="1800">
                <a:latin typeface="微軟正黑體"/>
                <a:cs typeface="微軟正黑體"/>
              </a:rPr>
              <a:t>中山化學實驗室多樣性，每位教授觸及各種領域，提供學</a:t>
            </a:r>
            <a:endParaRPr sz="1800">
              <a:latin typeface="微軟正黑體"/>
              <a:cs typeface="微軟正黑體"/>
            </a:endParaRPr>
          </a:p>
          <a:p>
            <a:pPr marL="504825">
              <a:lnSpc>
                <a:spcPct val="100000"/>
              </a:lnSpc>
              <a:spcBef>
                <a:spcPts val="430"/>
              </a:spcBef>
            </a:pPr>
            <a:r>
              <a:rPr dirty="0" sz="1800">
                <a:latin typeface="微軟正黑體"/>
                <a:cs typeface="微軟正黑體"/>
              </a:rPr>
              <a:t>生多元的選項，在學期間大量開拓化學視野。</a:t>
            </a:r>
            <a:endParaRPr sz="1800">
              <a:latin typeface="微軟正黑體"/>
              <a:cs typeface="微軟正黑體"/>
            </a:endParaRPr>
          </a:p>
          <a:p>
            <a:pPr marL="504825" marR="423545" indent="-228600">
              <a:lnSpc>
                <a:spcPct val="120000"/>
              </a:lnSpc>
              <a:spcBef>
                <a:spcPts val="100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505459" algn="l"/>
              </a:tabLst>
            </a:pPr>
            <a:r>
              <a:rPr dirty="0" sz="1800">
                <a:latin typeface="微軟正黑體"/>
                <a:cs typeface="微軟正黑體"/>
              </a:rPr>
              <a:t>中山化學師資豐富且人情味濃厚，在遇到困難時，老師會 伸出援手，拉我們一把，讓我們向前邁進。</a:t>
            </a:r>
            <a:endParaRPr sz="1800">
              <a:latin typeface="微軟正黑體"/>
              <a:cs typeface="微軟正黑體"/>
            </a:endParaRPr>
          </a:p>
          <a:p>
            <a:pPr marL="504825" indent="-228600">
              <a:lnSpc>
                <a:spcPct val="100000"/>
              </a:lnSpc>
              <a:spcBef>
                <a:spcPts val="1430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505459" algn="l"/>
              </a:tabLst>
            </a:pPr>
            <a:r>
              <a:rPr dirty="0" sz="1800">
                <a:latin typeface="微軟正黑體"/>
                <a:cs typeface="微軟正黑體"/>
              </a:rPr>
              <a:t>碩士期間結交許多不同領域的朋友，是人脈建立的開端。</a:t>
            </a:r>
            <a:endParaRPr sz="1800">
              <a:latin typeface="微軟正黑體"/>
              <a:cs typeface="微軟正黑體"/>
            </a:endParaRPr>
          </a:p>
          <a:p>
            <a:pPr marL="504825" marR="423545" indent="-228600">
              <a:lnSpc>
                <a:spcPct val="120000"/>
              </a:lnSpc>
              <a:spcBef>
                <a:spcPts val="994"/>
              </a:spcBef>
              <a:buClr>
                <a:srgbClr val="78C30D"/>
              </a:buClr>
              <a:buSzPct val="108333"/>
              <a:buFont typeface="Microsoft Sans Serif"/>
              <a:buChar char="▪"/>
              <a:tabLst>
                <a:tab pos="505459" algn="l"/>
              </a:tabLst>
            </a:pPr>
            <a:r>
              <a:rPr dirty="0" sz="1800">
                <a:latin typeface="微軟正黑體"/>
                <a:cs typeface="微軟正黑體"/>
              </a:rPr>
              <a:t>畢業出路寬廣，不論是傳統產業或是科技業，皆有十分穩 固的學長姐網絡，在各地已深植企業。</a:t>
            </a:r>
            <a:endParaRPr sz="1800">
              <a:latin typeface="微軟正黑體"/>
              <a:cs typeface="微軟正黑體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7</a:t>
            </a:r>
            <a:endParaRPr sz="10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8</a:t>
            </a:r>
            <a:endParaRPr sz="1000">
              <a:latin typeface="微軟正黑體"/>
              <a:cs typeface="微軟正黑體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89153"/>
            <a:ext cx="1108075" cy="369570"/>
          </a:xfrm>
          <a:custGeom>
            <a:avLst/>
            <a:gdLst/>
            <a:ahLst/>
            <a:cxnLst/>
            <a:rect l="l" t="t" r="r" b="b"/>
            <a:pathLst>
              <a:path w="1108075" h="369570">
                <a:moveTo>
                  <a:pt x="0" y="369570"/>
                </a:moveTo>
                <a:lnTo>
                  <a:pt x="1107948" y="369570"/>
                </a:lnTo>
                <a:lnTo>
                  <a:pt x="1107948" y="0"/>
                </a:lnTo>
                <a:lnTo>
                  <a:pt x="0" y="0"/>
                </a:lnTo>
                <a:lnTo>
                  <a:pt x="0" y="369570"/>
                </a:lnTo>
                <a:close/>
              </a:path>
            </a:pathLst>
          </a:custGeom>
          <a:solidFill>
            <a:srgbClr val="099B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939" y="126745"/>
            <a:ext cx="939800" cy="2870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畢業典禮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050" y="4418838"/>
            <a:ext cx="1569720" cy="369570"/>
          </a:xfrm>
          <a:custGeom>
            <a:avLst/>
            <a:gdLst/>
            <a:ahLst/>
            <a:cxnLst/>
            <a:rect l="l" t="t" r="r" b="b"/>
            <a:pathLst>
              <a:path w="1569720" h="369570">
                <a:moveTo>
                  <a:pt x="0" y="369569"/>
                </a:moveTo>
                <a:lnTo>
                  <a:pt x="1569720" y="369569"/>
                </a:lnTo>
                <a:lnTo>
                  <a:pt x="1569720" y="0"/>
                </a:lnTo>
                <a:lnTo>
                  <a:pt x="0" y="0"/>
                </a:lnTo>
                <a:lnTo>
                  <a:pt x="0" y="369569"/>
                </a:lnTo>
                <a:close/>
              </a:path>
            </a:pathLst>
          </a:custGeom>
          <a:solidFill>
            <a:srgbClr val="099B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7535" y="4456683"/>
            <a:ext cx="13970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氣膠中心活動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1729" y="6211823"/>
            <a:ext cx="2723515" cy="646430"/>
          </a:xfrm>
          <a:custGeom>
            <a:avLst/>
            <a:gdLst/>
            <a:ahLst/>
            <a:cxnLst/>
            <a:rect l="l" t="t" r="r" b="b"/>
            <a:pathLst>
              <a:path w="2723515" h="646429">
                <a:moveTo>
                  <a:pt x="0" y="646175"/>
                </a:moveTo>
                <a:lnTo>
                  <a:pt x="2723388" y="646175"/>
                </a:lnTo>
                <a:lnTo>
                  <a:pt x="2723388" y="0"/>
                </a:lnTo>
                <a:lnTo>
                  <a:pt x="0" y="0"/>
                </a:lnTo>
                <a:lnTo>
                  <a:pt x="0" y="646175"/>
                </a:lnTo>
                <a:close/>
              </a:path>
            </a:pathLst>
          </a:custGeom>
          <a:solidFill>
            <a:srgbClr val="099B6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90470" y="6249670"/>
            <a:ext cx="2483485" cy="568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8309" marR="5080" indent="-436245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聖誕節交換禮物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(</a:t>
            </a: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分析組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) </a:t>
            </a: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還有中秋節烤肉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!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8781" y="6336029"/>
            <a:ext cx="2666365" cy="369570"/>
          </a:xfrm>
          <a:prstGeom prst="rect">
            <a:avLst/>
          </a:prstGeom>
          <a:solidFill>
            <a:srgbClr val="099B61"/>
          </a:solidFill>
        </p:spPr>
        <p:txBody>
          <a:bodyPr wrap="square" lIns="0" tIns="381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聖誕節交換禮物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(</a:t>
            </a: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物化組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)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7867" y="1802129"/>
            <a:ext cx="2666365" cy="369570"/>
          </a:xfrm>
          <a:prstGeom prst="rect">
            <a:avLst/>
          </a:prstGeom>
          <a:solidFill>
            <a:srgbClr val="099B61"/>
          </a:solidFill>
        </p:spPr>
        <p:txBody>
          <a:bodyPr wrap="square" lIns="0" tIns="3746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聖誕節交換禮物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(</a:t>
            </a: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分析組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)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33609" y="1700783"/>
            <a:ext cx="877569" cy="368935"/>
          </a:xfrm>
          <a:prstGeom prst="rect">
            <a:avLst/>
          </a:prstGeom>
          <a:solidFill>
            <a:srgbClr val="099B61"/>
          </a:solidFill>
        </p:spPr>
        <p:txBody>
          <a:bodyPr wrap="square" lIns="0" tIns="3683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導生聚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18954" y="4049267"/>
            <a:ext cx="877569" cy="369570"/>
          </a:xfrm>
          <a:prstGeom prst="rect">
            <a:avLst/>
          </a:prstGeom>
          <a:solidFill>
            <a:srgbClr val="099B61"/>
          </a:solidFill>
        </p:spPr>
        <p:txBody>
          <a:bodyPr wrap="square" lIns="0" tIns="37465" rIns="0" bIns="0" rtlCol="0" vert="horz">
            <a:spAutoFit/>
          </a:bodyPr>
          <a:lstStyle/>
          <a:p>
            <a:pPr marL="92075">
              <a:lnSpc>
                <a:spcPct val="100000"/>
              </a:lnSpc>
              <a:spcBef>
                <a:spcPts val="295"/>
              </a:spcBef>
            </a:pPr>
            <a:r>
              <a:rPr dirty="0" sz="1800" spc="-5">
                <a:solidFill>
                  <a:srgbClr val="FFFFFF"/>
                </a:solidFill>
                <a:latin typeface="新細明體"/>
                <a:cs typeface="新細明體"/>
              </a:rPr>
              <a:t>導生聚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53228" y="4154423"/>
            <a:ext cx="2032000" cy="368935"/>
          </a:xfrm>
          <a:prstGeom prst="rect">
            <a:avLst/>
          </a:prstGeom>
          <a:solidFill>
            <a:srgbClr val="099B61"/>
          </a:solidFill>
        </p:spPr>
        <p:txBody>
          <a:bodyPr wrap="square" lIns="0" tIns="3746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dirty="0" sz="1800">
                <a:solidFill>
                  <a:srgbClr val="FFFFFF"/>
                </a:solidFill>
                <a:latin typeface="新細明體"/>
                <a:cs typeface="新細明體"/>
              </a:rPr>
              <a:t>實驗室感恩節大餐</a:t>
            </a:r>
            <a:endParaRPr sz="1800">
              <a:latin typeface="新細明體"/>
              <a:cs typeface="新細明體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1699260"/>
            <a:ext cx="3674745" cy="502920"/>
          </a:xfrm>
          <a:custGeom>
            <a:avLst/>
            <a:gdLst/>
            <a:ahLst/>
            <a:cxnLst/>
            <a:rect l="l" t="t" r="r" b="b"/>
            <a:pathLst>
              <a:path w="3674745" h="502919">
                <a:moveTo>
                  <a:pt x="0" y="502920"/>
                </a:moveTo>
                <a:lnTo>
                  <a:pt x="3674364" y="502920"/>
                </a:lnTo>
                <a:lnTo>
                  <a:pt x="3674364" y="0"/>
                </a:lnTo>
                <a:lnTo>
                  <a:pt x="0" y="0"/>
                </a:lnTo>
                <a:lnTo>
                  <a:pt x="0" y="50292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82595" y="4897373"/>
            <a:ext cx="316230" cy="273050"/>
          </a:xfrm>
          <a:custGeom>
            <a:avLst/>
            <a:gdLst/>
            <a:ahLst/>
            <a:cxnLst/>
            <a:rect l="l" t="t" r="r" b="b"/>
            <a:pathLst>
              <a:path w="316230" h="273050">
                <a:moveTo>
                  <a:pt x="316230" y="0"/>
                </a:moveTo>
                <a:lnTo>
                  <a:pt x="0" y="0"/>
                </a:lnTo>
                <a:lnTo>
                  <a:pt x="158115" y="272795"/>
                </a:lnTo>
                <a:lnTo>
                  <a:pt x="316230" y="0"/>
                </a:lnTo>
                <a:close/>
              </a:path>
            </a:pathLst>
          </a:custGeom>
          <a:solidFill>
            <a:srgbClr val="78C3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6195" y="2275332"/>
            <a:ext cx="3668395" cy="2624455"/>
          </a:xfrm>
          <a:prstGeom prst="rect">
            <a:avLst/>
          </a:prstGeom>
          <a:solidFill>
            <a:srgbClr val="78C30D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4600">
              <a:latin typeface="Times New Roman"/>
              <a:cs typeface="Times New Roman"/>
            </a:endParaRPr>
          </a:p>
          <a:p>
            <a:pPr algn="ctr">
              <a:lnSpc>
                <a:spcPts val="4440"/>
              </a:lnSpc>
            </a:pPr>
            <a:r>
              <a:rPr dirty="0" sz="4000" spc="-155">
                <a:solidFill>
                  <a:srgbClr val="FFFDFF"/>
                </a:solidFill>
                <a:latin typeface="微軟正黑體"/>
                <a:cs typeface="微軟正黑體"/>
              </a:rPr>
              <a:t>現階段的我</a:t>
            </a:r>
            <a:endParaRPr sz="4000">
              <a:latin typeface="微軟正黑體"/>
              <a:cs typeface="微軟正黑體"/>
            </a:endParaRPr>
          </a:p>
          <a:p>
            <a:pPr algn="ctr">
              <a:lnSpc>
                <a:spcPts val="4440"/>
              </a:lnSpc>
            </a:pPr>
            <a:r>
              <a:rPr dirty="0" sz="4000" spc="-150">
                <a:solidFill>
                  <a:srgbClr val="FFFDFF"/>
                </a:solidFill>
                <a:latin typeface="微軟正黑體"/>
                <a:cs typeface="微軟正黑體"/>
              </a:rPr>
              <a:t>可以做些甚麼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7602" y="2246884"/>
            <a:ext cx="5559425" cy="3048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241300" algn="l"/>
              </a:tabLst>
            </a:pPr>
            <a:r>
              <a:rPr dirty="0" sz="2000" spc="-5">
                <a:solidFill>
                  <a:srgbClr val="000000"/>
                </a:solidFill>
              </a:rPr>
              <a:t>顧好本科系學科，先求過再求高 (先求穩再求好)</a:t>
            </a:r>
            <a:endParaRPr sz="20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74440" indent="-228600">
              <a:lnSpc>
                <a:spcPct val="100000"/>
              </a:lnSpc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3774440" algn="l"/>
              </a:tabLst>
            </a:pPr>
            <a:r>
              <a:rPr dirty="0" spc="-5"/>
              <a:t>精進英語能力</a:t>
            </a:r>
          </a:p>
          <a:p>
            <a:pPr marL="3608704">
              <a:lnSpc>
                <a:spcPct val="100000"/>
              </a:lnSpc>
              <a:spcBef>
                <a:spcPts val="1725"/>
              </a:spcBef>
            </a:pPr>
            <a:r>
              <a:rPr dirty="0" spc="-5"/>
              <a:t>(求職必備，可以考多益或其他英語檢定)</a:t>
            </a:r>
          </a:p>
          <a:p>
            <a:pPr marL="3774440" indent="-228600">
              <a:lnSpc>
                <a:spcPct val="100000"/>
              </a:lnSpc>
              <a:spcBef>
                <a:spcPts val="1720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3774440" algn="l"/>
              </a:tabLst>
            </a:pPr>
            <a:r>
              <a:rPr dirty="0" spc="-5"/>
              <a:t>多參與系上及社團活動</a:t>
            </a:r>
          </a:p>
          <a:p>
            <a:pPr marL="3774440" indent="-228600">
              <a:lnSpc>
                <a:spcPct val="100000"/>
              </a:lnSpc>
              <a:spcBef>
                <a:spcPts val="1710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3774440" algn="l"/>
              </a:tabLst>
            </a:pPr>
            <a:r>
              <a:rPr dirty="0" spc="-5"/>
              <a:t>有興趣及有機會的話，可以試著申請交換學生</a:t>
            </a:r>
          </a:p>
          <a:p>
            <a:pPr marL="3774440" indent="-228600">
              <a:lnSpc>
                <a:spcPct val="100000"/>
              </a:lnSpc>
              <a:spcBef>
                <a:spcPts val="1714"/>
              </a:spcBef>
              <a:buClr>
                <a:srgbClr val="78C30D"/>
              </a:buClr>
              <a:buSzPct val="110000"/>
              <a:buFont typeface="Microsoft Sans Serif"/>
              <a:buChar char="▪"/>
              <a:tabLst>
                <a:tab pos="3774440" algn="l"/>
              </a:tabLst>
            </a:pPr>
            <a:r>
              <a:rPr dirty="0" spc="-5"/>
              <a:t>培養課餘興趣</a:t>
            </a:r>
          </a:p>
        </p:txBody>
      </p:sp>
      <p:sp>
        <p:nvSpPr>
          <p:cNvPr id="7" name="object 7"/>
          <p:cNvSpPr/>
          <p:nvPr/>
        </p:nvSpPr>
        <p:spPr>
          <a:xfrm>
            <a:off x="11277600" y="6385559"/>
            <a:ext cx="914400" cy="320040"/>
          </a:xfrm>
          <a:custGeom>
            <a:avLst/>
            <a:gdLst/>
            <a:ahLst/>
            <a:cxnLst/>
            <a:rect l="l" t="t" r="r" b="b"/>
            <a:pathLst>
              <a:path w="914400" h="320040">
                <a:moveTo>
                  <a:pt x="0" y="320039"/>
                </a:moveTo>
                <a:lnTo>
                  <a:pt x="914400" y="320039"/>
                </a:lnTo>
                <a:lnTo>
                  <a:pt x="91440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E4FA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684761" y="6466332"/>
            <a:ext cx="10160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077449"/>
                </a:solidFill>
                <a:latin typeface="微軟正黑體"/>
                <a:cs typeface="微軟正黑體"/>
              </a:rPr>
              <a:t>9</a:t>
            </a:r>
            <a:endParaRPr sz="10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Ingrid Chen</dc:creator>
  <dc:title>系友分享</dc:title>
  <dcterms:created xsi:type="dcterms:W3CDTF">2021-05-24T10:08:34Z</dcterms:created>
  <dcterms:modified xsi:type="dcterms:W3CDTF">2021-05-24T10:08:34Z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2021-05-24T00:00:00Z</vt:filetime>
  </property>
</Properties>
</file>